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1967" r:id="rId2"/>
    <p:sldId id="259" r:id="rId3"/>
    <p:sldId id="261" r:id="rId4"/>
    <p:sldId id="1970" r:id="rId5"/>
    <p:sldId id="1971" r:id="rId6"/>
    <p:sldId id="1972" r:id="rId7"/>
    <p:sldId id="1950" r:id="rId8"/>
    <p:sldId id="1959" r:id="rId9"/>
    <p:sldId id="1961" r:id="rId10"/>
    <p:sldId id="1963" r:id="rId11"/>
    <p:sldId id="755" r:id="rId12"/>
    <p:sldId id="1962" r:id="rId13"/>
    <p:sldId id="1940" r:id="rId14"/>
    <p:sldId id="1898" r:id="rId15"/>
    <p:sldId id="1964" r:id="rId16"/>
    <p:sldId id="19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DA797-8F3B-4AAC-AF5D-8FEC38BD2C4A}" v="6" dt="2025-08-28T17:42:22.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47" autoAdjust="0"/>
  </p:normalViewPr>
  <p:slideViewPr>
    <p:cSldViewPr snapToGrid="0">
      <p:cViewPr varScale="1">
        <p:scale>
          <a:sx n="55" d="100"/>
          <a:sy n="55" d="100"/>
        </p:scale>
        <p:origin x="1072" y="2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Burrows" userId="d39c88f823856027" providerId="LiveId" clId="{30240C54-9700-4D89-9A6B-E3D6760F4B4C}"/>
    <pc:docChg chg="undo custSel addSld delSld modSld">
      <pc:chgData name="David Burrows" userId="d39c88f823856027" providerId="LiveId" clId="{30240C54-9700-4D89-9A6B-E3D6760F4B4C}" dt="2025-08-28T17:56:01.953" v="668" actId="20577"/>
      <pc:docMkLst>
        <pc:docMk/>
      </pc:docMkLst>
      <pc:sldChg chg="del">
        <pc:chgData name="David Burrows" userId="d39c88f823856027" providerId="LiveId" clId="{30240C54-9700-4D89-9A6B-E3D6760F4B4C}" dt="2025-08-28T08:56:38.734" v="30" actId="2696"/>
        <pc:sldMkLst>
          <pc:docMk/>
          <pc:sldMk cId="2466754425" sldId="257"/>
        </pc:sldMkLst>
      </pc:sldChg>
      <pc:sldChg chg="modSp mod">
        <pc:chgData name="David Burrows" userId="d39c88f823856027" providerId="LiveId" clId="{30240C54-9700-4D89-9A6B-E3D6760F4B4C}" dt="2025-08-28T17:35:33.367" v="105" actId="20577"/>
        <pc:sldMkLst>
          <pc:docMk/>
          <pc:sldMk cId="1418923087" sldId="261"/>
        </pc:sldMkLst>
        <pc:spChg chg="mod">
          <ac:chgData name="David Burrows" userId="d39c88f823856027" providerId="LiveId" clId="{30240C54-9700-4D89-9A6B-E3D6760F4B4C}" dt="2025-08-28T17:35:33.367" v="105" actId="20577"/>
          <ac:spMkLst>
            <pc:docMk/>
            <pc:sldMk cId="1418923087" sldId="261"/>
            <ac:spMk id="3" creationId="{DEF1FFBE-A961-C94A-40B6-CA8EE58955E6}"/>
          </ac:spMkLst>
        </pc:spChg>
      </pc:sldChg>
      <pc:sldChg chg="del">
        <pc:chgData name="David Burrows" userId="d39c88f823856027" providerId="LiveId" clId="{30240C54-9700-4D89-9A6B-E3D6760F4B4C}" dt="2025-08-28T08:58:03.766" v="86" actId="2696"/>
        <pc:sldMkLst>
          <pc:docMk/>
          <pc:sldMk cId="3040457156" sldId="262"/>
        </pc:sldMkLst>
      </pc:sldChg>
      <pc:sldChg chg="del">
        <pc:chgData name="David Burrows" userId="d39c88f823856027" providerId="LiveId" clId="{30240C54-9700-4D89-9A6B-E3D6760F4B4C}" dt="2025-08-28T08:58:29.679" v="89" actId="2696"/>
        <pc:sldMkLst>
          <pc:docMk/>
          <pc:sldMk cId="1443176864" sldId="263"/>
        </pc:sldMkLst>
      </pc:sldChg>
      <pc:sldChg chg="modSp mod">
        <pc:chgData name="David Burrows" userId="d39c88f823856027" providerId="LiveId" clId="{30240C54-9700-4D89-9A6B-E3D6760F4B4C}" dt="2025-08-28T17:45:56.466" v="649" actId="20577"/>
        <pc:sldMkLst>
          <pc:docMk/>
          <pc:sldMk cId="2537444829" sldId="1964"/>
        </pc:sldMkLst>
        <pc:spChg chg="mod">
          <ac:chgData name="David Burrows" userId="d39c88f823856027" providerId="LiveId" clId="{30240C54-9700-4D89-9A6B-E3D6760F4B4C}" dt="2025-08-28T17:45:56.466" v="649" actId="20577"/>
          <ac:spMkLst>
            <pc:docMk/>
            <pc:sldMk cId="2537444829" sldId="1964"/>
            <ac:spMk id="5" creationId="{7BC1D99A-99C8-7E9A-B3E4-C2D30DCB00F0}"/>
          </ac:spMkLst>
        </pc:spChg>
      </pc:sldChg>
      <pc:sldChg chg="modSp mod">
        <pc:chgData name="David Burrows" userId="d39c88f823856027" providerId="LiveId" clId="{30240C54-9700-4D89-9A6B-E3D6760F4B4C}" dt="2025-08-28T17:43:23.270" v="616" actId="20577"/>
        <pc:sldMkLst>
          <pc:docMk/>
          <pc:sldMk cId="3142320669" sldId="1966"/>
        </pc:sldMkLst>
        <pc:spChg chg="mod">
          <ac:chgData name="David Burrows" userId="d39c88f823856027" providerId="LiveId" clId="{30240C54-9700-4D89-9A6B-E3D6760F4B4C}" dt="2025-08-28T17:43:23.270" v="616" actId="20577"/>
          <ac:spMkLst>
            <pc:docMk/>
            <pc:sldMk cId="3142320669" sldId="1966"/>
            <ac:spMk id="3" creationId="{91F12B65-2599-B39D-6455-5B7AAA646AA2}"/>
          </ac:spMkLst>
        </pc:spChg>
      </pc:sldChg>
      <pc:sldChg chg="modSp new mod modNotesTx">
        <pc:chgData name="David Burrows" userId="d39c88f823856027" providerId="LiveId" clId="{30240C54-9700-4D89-9A6B-E3D6760F4B4C}" dt="2025-08-28T17:56:01.953" v="668" actId="20577"/>
        <pc:sldMkLst>
          <pc:docMk/>
          <pc:sldMk cId="1963049940" sldId="1967"/>
        </pc:sldMkLst>
        <pc:spChg chg="mod">
          <ac:chgData name="David Burrows" userId="d39c88f823856027" providerId="LiveId" clId="{30240C54-9700-4D89-9A6B-E3D6760F4B4C}" dt="2025-08-28T08:57:01.923" v="76" actId="20577"/>
          <ac:spMkLst>
            <pc:docMk/>
            <pc:sldMk cId="1963049940" sldId="1967"/>
            <ac:spMk id="2" creationId="{5D46DD64-9FB1-BC33-A8A3-333010AE86A6}"/>
          </ac:spMkLst>
        </pc:spChg>
        <pc:spChg chg="mod">
          <ac:chgData name="David Burrows" userId="d39c88f823856027" providerId="LiveId" clId="{30240C54-9700-4D89-9A6B-E3D6760F4B4C}" dt="2025-08-28T08:56:23.565" v="29" actId="403"/>
          <ac:spMkLst>
            <pc:docMk/>
            <pc:sldMk cId="1963049940" sldId="1967"/>
            <ac:spMk id="3" creationId="{7CA19354-2DA7-B541-C33D-90832A3CF6E9}"/>
          </ac:spMkLst>
        </pc:spChg>
      </pc:sldChg>
      <pc:sldChg chg="delSp modSp new del mod">
        <pc:chgData name="David Burrows" userId="d39c88f823856027" providerId="LiveId" clId="{30240C54-9700-4D89-9A6B-E3D6760F4B4C}" dt="2025-08-28T17:36:24.990" v="109" actId="2696"/>
        <pc:sldMkLst>
          <pc:docMk/>
          <pc:sldMk cId="2472633215" sldId="1968"/>
        </pc:sldMkLst>
        <pc:spChg chg="mod">
          <ac:chgData name="David Burrows" userId="d39c88f823856027" providerId="LiveId" clId="{30240C54-9700-4D89-9A6B-E3D6760F4B4C}" dt="2025-08-28T17:36:21.448" v="108" actId="21"/>
          <ac:spMkLst>
            <pc:docMk/>
            <pc:sldMk cId="2472633215" sldId="1968"/>
            <ac:spMk id="2" creationId="{95E7E1EB-6C21-3C83-9422-2964DE1EADC5}"/>
          </ac:spMkLst>
        </pc:spChg>
        <pc:spChg chg="del">
          <ac:chgData name="David Burrows" userId="d39c88f823856027" providerId="LiveId" clId="{30240C54-9700-4D89-9A6B-E3D6760F4B4C}" dt="2025-08-28T17:36:01.577" v="106" actId="478"/>
          <ac:spMkLst>
            <pc:docMk/>
            <pc:sldMk cId="2472633215" sldId="1968"/>
            <ac:spMk id="3" creationId="{2D011F2A-DE50-EDAC-46D0-096234B3AA15}"/>
          </ac:spMkLst>
        </pc:spChg>
      </pc:sldChg>
      <pc:sldChg chg="addSp delSp modSp add del mod">
        <pc:chgData name="David Burrows" userId="d39c88f823856027" providerId="LiveId" clId="{30240C54-9700-4D89-9A6B-E3D6760F4B4C}" dt="2025-08-28T17:38:41.616" v="314" actId="2696"/>
        <pc:sldMkLst>
          <pc:docMk/>
          <pc:sldMk cId="29739122" sldId="1969"/>
        </pc:sldMkLst>
        <pc:spChg chg="mod">
          <ac:chgData name="David Burrows" userId="d39c88f823856027" providerId="LiveId" clId="{30240C54-9700-4D89-9A6B-E3D6760F4B4C}" dt="2025-08-28T17:38:34.735" v="312" actId="21"/>
          <ac:spMkLst>
            <pc:docMk/>
            <pc:sldMk cId="29739122" sldId="1969"/>
            <ac:spMk id="2" creationId="{98D72AB9-D65A-3035-B528-21DA16AECAAE}"/>
          </ac:spMkLst>
        </pc:spChg>
        <pc:spChg chg="add del">
          <ac:chgData name="David Burrows" userId="d39c88f823856027" providerId="LiveId" clId="{30240C54-9700-4D89-9A6B-E3D6760F4B4C}" dt="2025-08-28T17:38:14.713" v="310" actId="478"/>
          <ac:spMkLst>
            <pc:docMk/>
            <pc:sldMk cId="29739122" sldId="1969"/>
            <ac:spMk id="3" creationId="{00906B0C-EAEF-E700-993E-B454186CE20B}"/>
          </ac:spMkLst>
        </pc:spChg>
      </pc:sldChg>
      <pc:sldChg chg="modSp new mod">
        <pc:chgData name="David Burrows" userId="d39c88f823856027" providerId="LiveId" clId="{30240C54-9700-4D89-9A6B-E3D6760F4B4C}" dt="2025-08-28T17:37:15.880" v="218" actId="20577"/>
        <pc:sldMkLst>
          <pc:docMk/>
          <pc:sldMk cId="3645207217" sldId="1970"/>
        </pc:sldMkLst>
        <pc:spChg chg="mod">
          <ac:chgData name="David Burrows" userId="d39c88f823856027" providerId="LiveId" clId="{30240C54-9700-4D89-9A6B-E3D6760F4B4C}" dt="2025-08-28T17:36:27.497" v="110"/>
          <ac:spMkLst>
            <pc:docMk/>
            <pc:sldMk cId="3645207217" sldId="1970"/>
            <ac:spMk id="2" creationId="{B9336483-200B-886D-A00A-1D5A2C1B93EF}"/>
          </ac:spMkLst>
        </pc:spChg>
        <pc:spChg chg="mod">
          <ac:chgData name="David Burrows" userId="d39c88f823856027" providerId="LiveId" clId="{30240C54-9700-4D89-9A6B-E3D6760F4B4C}" dt="2025-08-28T17:37:15.880" v="218" actId="20577"/>
          <ac:spMkLst>
            <pc:docMk/>
            <pc:sldMk cId="3645207217" sldId="1970"/>
            <ac:spMk id="3" creationId="{6FE81E89-D69E-3642-C10E-FE5ABFADEDD1}"/>
          </ac:spMkLst>
        </pc:spChg>
      </pc:sldChg>
      <pc:sldChg chg="modSp new mod">
        <pc:chgData name="David Burrows" userId="d39c88f823856027" providerId="LiveId" clId="{30240C54-9700-4D89-9A6B-E3D6760F4B4C}" dt="2025-08-28T17:45:30.976" v="641" actId="20577"/>
        <pc:sldMkLst>
          <pc:docMk/>
          <pc:sldMk cId="3493459697" sldId="1971"/>
        </pc:sldMkLst>
        <pc:spChg chg="mod">
          <ac:chgData name="David Burrows" userId="d39c88f823856027" providerId="LiveId" clId="{30240C54-9700-4D89-9A6B-E3D6760F4B4C}" dt="2025-08-28T17:45:30.976" v="641" actId="20577"/>
          <ac:spMkLst>
            <pc:docMk/>
            <pc:sldMk cId="3493459697" sldId="1971"/>
            <ac:spMk id="2" creationId="{2DF488BF-0177-2855-BD56-96792AE956AF}"/>
          </ac:spMkLst>
        </pc:spChg>
        <pc:spChg chg="mod">
          <ac:chgData name="David Burrows" userId="d39c88f823856027" providerId="LiveId" clId="{30240C54-9700-4D89-9A6B-E3D6760F4B4C}" dt="2025-08-28T17:38:03.310" v="308" actId="20577"/>
          <ac:spMkLst>
            <pc:docMk/>
            <pc:sldMk cId="3493459697" sldId="1971"/>
            <ac:spMk id="3" creationId="{A406FD43-8C2F-1F56-F914-F75B77FDEC44}"/>
          </ac:spMkLst>
        </pc:spChg>
      </pc:sldChg>
      <pc:sldChg chg="modSp new mod">
        <pc:chgData name="David Burrows" userId="d39c88f823856027" providerId="LiveId" clId="{30240C54-9700-4D89-9A6B-E3D6760F4B4C}" dt="2025-08-28T17:39:44.566" v="400" actId="20577"/>
        <pc:sldMkLst>
          <pc:docMk/>
          <pc:sldMk cId="1392602621" sldId="1972"/>
        </pc:sldMkLst>
        <pc:spChg chg="mod">
          <ac:chgData name="David Burrows" userId="d39c88f823856027" providerId="LiveId" clId="{30240C54-9700-4D89-9A6B-E3D6760F4B4C}" dt="2025-08-28T17:38:37.598" v="313"/>
          <ac:spMkLst>
            <pc:docMk/>
            <pc:sldMk cId="1392602621" sldId="1972"/>
            <ac:spMk id="2" creationId="{48B897F8-2BF3-D1B5-6D22-7716385096FB}"/>
          </ac:spMkLst>
        </pc:spChg>
        <pc:spChg chg="mod">
          <ac:chgData name="David Burrows" userId="d39c88f823856027" providerId="LiveId" clId="{30240C54-9700-4D89-9A6B-E3D6760F4B4C}" dt="2025-08-28T17:39:44.566" v="400" actId="20577"/>
          <ac:spMkLst>
            <pc:docMk/>
            <pc:sldMk cId="1392602621" sldId="1972"/>
            <ac:spMk id="3" creationId="{D25AF1D3-930B-1502-41DC-064C978F0A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B32F7-DDC2-344B-820E-19E7950BCB8C}"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E27F1-EC96-F443-AB1C-42676C9DB050}" type="slidenum">
              <a:rPr lang="en-US" smtClean="0"/>
              <a:t>‹#›</a:t>
            </a:fld>
            <a:endParaRPr lang="en-US"/>
          </a:p>
        </p:txBody>
      </p:sp>
    </p:spTree>
    <p:extLst>
      <p:ext uri="{BB962C8B-B14F-4D97-AF65-F5344CB8AC3E}">
        <p14:creationId xmlns:p14="http://schemas.microsoft.com/office/powerpoint/2010/main" val="31278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28-aug-25 at 19:00</a:t>
            </a:r>
          </a:p>
          <a:p>
            <a:endParaRPr lang="en-GB" dirty="0"/>
          </a:p>
        </p:txBody>
      </p:sp>
      <p:sp>
        <p:nvSpPr>
          <p:cNvPr id="4" name="Slide Number Placeholder 3"/>
          <p:cNvSpPr>
            <a:spLocks noGrp="1"/>
          </p:cNvSpPr>
          <p:nvPr>
            <p:ph type="sldNum" sz="quarter" idx="5"/>
          </p:nvPr>
        </p:nvSpPr>
        <p:spPr/>
        <p:txBody>
          <a:bodyPr/>
          <a:lstStyle/>
          <a:p>
            <a:fld id="{074E27F1-EC96-F443-AB1C-42676C9DB050}" type="slidenum">
              <a:rPr lang="en-US" smtClean="0"/>
              <a:t>1</a:t>
            </a:fld>
            <a:endParaRPr lang="en-US"/>
          </a:p>
        </p:txBody>
      </p:sp>
    </p:spTree>
    <p:extLst>
      <p:ext uri="{BB962C8B-B14F-4D97-AF65-F5344CB8AC3E}">
        <p14:creationId xmlns:p14="http://schemas.microsoft.com/office/powerpoint/2010/main" val="68796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C586FA-69F5-4D4F-B24A-B2FDAE264E55}" type="slidenum">
              <a:rPr lang="en-GB" smtClean="0"/>
              <a:t>7</a:t>
            </a:fld>
            <a:endParaRPr lang="en-GB"/>
          </a:p>
        </p:txBody>
      </p:sp>
    </p:spTree>
    <p:extLst>
      <p:ext uri="{BB962C8B-B14F-4D97-AF65-F5344CB8AC3E}">
        <p14:creationId xmlns:p14="http://schemas.microsoft.com/office/powerpoint/2010/main" val="279461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38456-F82C-24CA-2824-301EE23D3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B136-723F-0404-429E-C0ECDB890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99B43-BBF5-E542-193B-8E2A12D557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042C03-306B-7FF3-CCB7-AB1331C6D252}"/>
              </a:ext>
            </a:extLst>
          </p:cNvPr>
          <p:cNvSpPr>
            <a:spLocks noGrp="1"/>
          </p:cNvSpPr>
          <p:nvPr>
            <p:ph type="sldNum" sz="quarter" idx="5"/>
          </p:nvPr>
        </p:nvSpPr>
        <p:spPr/>
        <p:txBody>
          <a:bodyPr/>
          <a:lstStyle/>
          <a:p>
            <a:fld id="{14C586FA-69F5-4D4F-B24A-B2FDAE264E55}" type="slidenum">
              <a:rPr lang="en-GB" smtClean="0"/>
              <a:t>8</a:t>
            </a:fld>
            <a:endParaRPr lang="en-GB"/>
          </a:p>
        </p:txBody>
      </p:sp>
    </p:spTree>
    <p:extLst>
      <p:ext uri="{BB962C8B-B14F-4D97-AF65-F5344CB8AC3E}">
        <p14:creationId xmlns:p14="http://schemas.microsoft.com/office/powerpoint/2010/main" val="476575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7E447-6084-8B01-7AD6-FAD07F5BD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E9782-C0C8-9CA9-24F9-0B2CE9480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68FF5-27A8-F405-B5BB-B594D5B70D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F3F3C0-02B0-1C6B-4FA7-1010FD0364FD}"/>
              </a:ext>
            </a:extLst>
          </p:cNvPr>
          <p:cNvSpPr>
            <a:spLocks noGrp="1"/>
          </p:cNvSpPr>
          <p:nvPr>
            <p:ph type="sldNum" sz="quarter" idx="5"/>
          </p:nvPr>
        </p:nvSpPr>
        <p:spPr/>
        <p:txBody>
          <a:bodyPr/>
          <a:lstStyle/>
          <a:p>
            <a:fld id="{14C586FA-69F5-4D4F-B24A-B2FDAE264E55}" type="slidenum">
              <a:rPr lang="en-GB" smtClean="0"/>
              <a:t>9</a:t>
            </a:fld>
            <a:endParaRPr lang="en-GB"/>
          </a:p>
        </p:txBody>
      </p:sp>
    </p:spTree>
    <p:extLst>
      <p:ext uri="{BB962C8B-B14F-4D97-AF65-F5344CB8AC3E}">
        <p14:creationId xmlns:p14="http://schemas.microsoft.com/office/powerpoint/2010/main" val="171105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2E70E-EBEC-08DA-F23B-7ECE5C570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F6F23-CE2A-F71A-695E-10667ACDF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13C30-807A-3CDE-CAEF-ABA442B7542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BA73F8-E1D6-0FAD-4DB3-E5EAF2A8810A}"/>
              </a:ext>
            </a:extLst>
          </p:cNvPr>
          <p:cNvSpPr>
            <a:spLocks noGrp="1"/>
          </p:cNvSpPr>
          <p:nvPr>
            <p:ph type="sldNum" sz="quarter" idx="5"/>
          </p:nvPr>
        </p:nvSpPr>
        <p:spPr/>
        <p:txBody>
          <a:bodyPr/>
          <a:lstStyle/>
          <a:p>
            <a:fld id="{14C586FA-69F5-4D4F-B24A-B2FDAE264E55}" type="slidenum">
              <a:rPr lang="en-GB" smtClean="0"/>
              <a:t>10</a:t>
            </a:fld>
            <a:endParaRPr lang="en-GB"/>
          </a:p>
        </p:txBody>
      </p:sp>
    </p:spTree>
    <p:extLst>
      <p:ext uri="{BB962C8B-B14F-4D97-AF65-F5344CB8AC3E}">
        <p14:creationId xmlns:p14="http://schemas.microsoft.com/office/powerpoint/2010/main" val="361038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C586FA-69F5-4D4F-B24A-B2FDAE264E55}" type="slidenum">
              <a:rPr lang="en-GB" smtClean="0"/>
              <a:t>11</a:t>
            </a:fld>
            <a:endParaRPr lang="en-GB"/>
          </a:p>
        </p:txBody>
      </p:sp>
    </p:spTree>
    <p:extLst>
      <p:ext uri="{BB962C8B-B14F-4D97-AF65-F5344CB8AC3E}">
        <p14:creationId xmlns:p14="http://schemas.microsoft.com/office/powerpoint/2010/main" val="262933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D68D5-BD5E-C5BC-6328-CD4D58074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A09E5-7DDA-FE72-BDC9-CF2CDB3C65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68FCB-8465-0665-9F59-9D849C970DE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899070-F6C5-44BC-8047-AC32B0AD5506}"/>
              </a:ext>
            </a:extLst>
          </p:cNvPr>
          <p:cNvSpPr>
            <a:spLocks noGrp="1"/>
          </p:cNvSpPr>
          <p:nvPr>
            <p:ph type="sldNum" sz="quarter" idx="5"/>
          </p:nvPr>
        </p:nvSpPr>
        <p:spPr/>
        <p:txBody>
          <a:bodyPr/>
          <a:lstStyle/>
          <a:p>
            <a:fld id="{14C586FA-69F5-4D4F-B24A-B2FDAE264E55}" type="slidenum">
              <a:rPr lang="en-GB" smtClean="0"/>
              <a:t>12</a:t>
            </a:fld>
            <a:endParaRPr lang="en-GB"/>
          </a:p>
        </p:txBody>
      </p:sp>
    </p:spTree>
    <p:extLst>
      <p:ext uri="{BB962C8B-B14F-4D97-AF65-F5344CB8AC3E}">
        <p14:creationId xmlns:p14="http://schemas.microsoft.com/office/powerpoint/2010/main" val="285482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C586FA-69F5-4D4F-B24A-B2FDAE264E55}" type="slidenum">
              <a:rPr lang="en-GB" smtClean="0"/>
              <a:t>13</a:t>
            </a:fld>
            <a:endParaRPr lang="en-GB"/>
          </a:p>
        </p:txBody>
      </p:sp>
    </p:spTree>
    <p:extLst>
      <p:ext uri="{BB962C8B-B14F-4D97-AF65-F5344CB8AC3E}">
        <p14:creationId xmlns:p14="http://schemas.microsoft.com/office/powerpoint/2010/main" val="300874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C586FA-69F5-4D4F-B24A-B2FDAE264E55}" type="slidenum">
              <a:rPr lang="en-GB" smtClean="0"/>
              <a:t>14</a:t>
            </a:fld>
            <a:endParaRPr lang="en-GB"/>
          </a:p>
        </p:txBody>
      </p:sp>
    </p:spTree>
    <p:extLst>
      <p:ext uri="{BB962C8B-B14F-4D97-AF65-F5344CB8AC3E}">
        <p14:creationId xmlns:p14="http://schemas.microsoft.com/office/powerpoint/2010/main" val="406774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C432-DB6C-B3A4-EF4D-6867AD2771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5BF893F-FE08-411A-7F82-DAD9835EF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3D4372D-0024-D5EA-F569-1525E022C6BA}"/>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5" name="Footer Placeholder 4">
            <a:extLst>
              <a:ext uri="{FF2B5EF4-FFF2-40B4-BE49-F238E27FC236}">
                <a16:creationId xmlns:a16="http://schemas.microsoft.com/office/drawing/2014/main" id="{BF243514-7613-770D-A0C8-B7A25DB8E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6A8DF-2EB5-9447-6D05-525F143F8691}"/>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357158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E14D-3FBC-CDF0-759B-90C647EA24F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795E51-019C-4B24-8569-586D90403A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10020B-E897-69C7-91D4-32C7FC7FDA3F}"/>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5" name="Footer Placeholder 4">
            <a:extLst>
              <a:ext uri="{FF2B5EF4-FFF2-40B4-BE49-F238E27FC236}">
                <a16:creationId xmlns:a16="http://schemas.microsoft.com/office/drawing/2014/main" id="{5DE294EB-8922-EACE-6DE5-EDDDD7F9A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93CC1-665C-C006-9698-21B3B90A79B8}"/>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3997186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46B16-0BFC-EBCC-39FF-A15195C6B0C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BE2866-09E2-88A1-BAA7-FF2B142B8C1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5EA8D0-174B-E370-B578-EEB3F4950451}"/>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5" name="Footer Placeholder 4">
            <a:extLst>
              <a:ext uri="{FF2B5EF4-FFF2-40B4-BE49-F238E27FC236}">
                <a16:creationId xmlns:a16="http://schemas.microsoft.com/office/drawing/2014/main" id="{F421B634-67E9-29FF-3956-AC42EE5CF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CD86B-F314-5C3F-6624-90E9CC4B9861}"/>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271450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and Content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7BE2B8-DF16-6B47-9C10-8A40B58033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5236" y="6174657"/>
            <a:ext cx="998735" cy="393823"/>
          </a:xfrm>
          <a:prstGeom prst="rect">
            <a:avLst/>
          </a:prstGeom>
        </p:spPr>
      </p:pic>
      <p:sp>
        <p:nvSpPr>
          <p:cNvPr id="2" name="Title 1">
            <a:extLst>
              <a:ext uri="{FF2B5EF4-FFF2-40B4-BE49-F238E27FC236}">
                <a16:creationId xmlns:a16="http://schemas.microsoft.com/office/drawing/2014/main" id="{1C9C2275-D036-8549-B605-FB814949704C}"/>
              </a:ext>
            </a:extLst>
          </p:cNvPr>
          <p:cNvSpPr>
            <a:spLocks noGrp="1"/>
          </p:cNvSpPr>
          <p:nvPr>
            <p:ph type="title" hasCustomPrompt="1"/>
          </p:nvPr>
        </p:nvSpPr>
        <p:spPr>
          <a:xfrm>
            <a:off x="174660" y="479921"/>
            <a:ext cx="11842679" cy="1325563"/>
          </a:xfrm>
        </p:spPr>
        <p:txBody>
          <a:bodyPr>
            <a:normAutofit/>
          </a:bodyPr>
          <a:lstStyle>
            <a:lvl1pPr>
              <a:defRPr sz="4000" b="1">
                <a:solidFill>
                  <a:schemeClr val="bg2"/>
                </a:solidFill>
              </a:defRPr>
            </a:lvl1pPr>
          </a:lstStyle>
          <a:p>
            <a:r>
              <a:rPr lang="en-GB"/>
              <a:t>&lt;Title here – Calibri Light – Size 40&gt;</a:t>
            </a:r>
            <a:endParaRPr lang="en-US"/>
          </a:p>
        </p:txBody>
      </p:sp>
      <p:sp>
        <p:nvSpPr>
          <p:cNvPr id="11" name="Text Placeholder 3">
            <a:extLst>
              <a:ext uri="{FF2B5EF4-FFF2-40B4-BE49-F238E27FC236}">
                <a16:creationId xmlns:a16="http://schemas.microsoft.com/office/drawing/2014/main" id="{55F74378-3B5B-0946-851C-A2CF1AED632A}"/>
              </a:ext>
            </a:extLst>
          </p:cNvPr>
          <p:cNvSpPr>
            <a:spLocks noGrp="1"/>
          </p:cNvSpPr>
          <p:nvPr>
            <p:ph type="body" sz="half" idx="2" hasCustomPrompt="1"/>
          </p:nvPr>
        </p:nvSpPr>
        <p:spPr>
          <a:xfrm>
            <a:off x="166708" y="2386207"/>
            <a:ext cx="7270679" cy="298519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Main body text here (Calibri Light – Size 16)</a:t>
            </a:r>
          </a:p>
          <a:p>
            <a:pPr marL="285750" marR="0" lvl="0" indent="-28575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a:pPr>
            <a:endParaRPr lang="en-GB"/>
          </a:p>
        </p:txBody>
      </p:sp>
      <p:cxnSp>
        <p:nvCxnSpPr>
          <p:cNvPr id="12" name="Straight Connector 11">
            <a:extLst>
              <a:ext uri="{FF2B5EF4-FFF2-40B4-BE49-F238E27FC236}">
                <a16:creationId xmlns:a16="http://schemas.microsoft.com/office/drawing/2014/main" id="{B99F4C19-E626-A948-9749-61CE3932CBF4}"/>
              </a:ext>
            </a:extLst>
          </p:cNvPr>
          <p:cNvCxnSpPr>
            <a:cxnSpLocks/>
          </p:cNvCxnSpPr>
          <p:nvPr userDrawn="1"/>
        </p:nvCxnSpPr>
        <p:spPr>
          <a:xfrm>
            <a:off x="259203" y="493748"/>
            <a:ext cx="11633215" cy="0"/>
          </a:xfrm>
          <a:prstGeom prst="line">
            <a:avLst/>
          </a:prstGeom>
          <a:ln w="9525">
            <a:solidFill>
              <a:schemeClr val="accent3"/>
            </a:solidFill>
          </a:ln>
        </p:spPr>
        <p:style>
          <a:lnRef idx="1">
            <a:schemeClr val="accent3"/>
          </a:lnRef>
          <a:fillRef idx="0">
            <a:schemeClr val="accent3"/>
          </a:fillRef>
          <a:effectRef idx="0">
            <a:schemeClr val="accent3"/>
          </a:effectRef>
          <a:fontRef idx="minor">
            <a:schemeClr val="tx1"/>
          </a:fontRef>
        </p:style>
      </p:cxnSp>
      <p:sp>
        <p:nvSpPr>
          <p:cNvPr id="16" name="Text Placeholder 3">
            <a:extLst>
              <a:ext uri="{FF2B5EF4-FFF2-40B4-BE49-F238E27FC236}">
                <a16:creationId xmlns:a16="http://schemas.microsoft.com/office/drawing/2014/main" id="{4DD65A88-557D-044E-B3B9-D8DAF8163328}"/>
              </a:ext>
            </a:extLst>
          </p:cNvPr>
          <p:cNvSpPr>
            <a:spLocks noGrp="1"/>
          </p:cNvSpPr>
          <p:nvPr>
            <p:ph type="body" sz="half" idx="10" hasCustomPrompt="1"/>
          </p:nvPr>
        </p:nvSpPr>
        <p:spPr>
          <a:xfrm>
            <a:off x="174660" y="1828835"/>
            <a:ext cx="8710840" cy="393823"/>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 Heading (Calibri Light – Size 24)</a:t>
            </a:r>
          </a:p>
          <a:p>
            <a:pPr marL="285750" marR="0" lvl="0" indent="-28575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a:pPr>
            <a:endParaRPr lang="en-GB"/>
          </a:p>
        </p:txBody>
      </p:sp>
      <p:pic>
        <p:nvPicPr>
          <p:cNvPr id="8" name="Picture 7">
            <a:extLst>
              <a:ext uri="{FF2B5EF4-FFF2-40B4-BE49-F238E27FC236}">
                <a16:creationId xmlns:a16="http://schemas.microsoft.com/office/drawing/2014/main" id="{3101B907-78CE-6A42-B255-E13ADCC456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009753"/>
            <a:ext cx="1442720" cy="1848247"/>
          </a:xfrm>
          <a:prstGeom prst="rect">
            <a:avLst/>
          </a:prstGeom>
        </p:spPr>
      </p:pic>
    </p:spTree>
    <p:extLst>
      <p:ext uri="{BB962C8B-B14F-4D97-AF65-F5344CB8AC3E}">
        <p14:creationId xmlns:p14="http://schemas.microsoft.com/office/powerpoint/2010/main" val="1164859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divider 02">
    <p:spTree>
      <p:nvGrpSpPr>
        <p:cNvPr id="1" name=""/>
        <p:cNvGrpSpPr/>
        <p:nvPr/>
      </p:nvGrpSpPr>
      <p:grpSpPr>
        <a:xfrm>
          <a:off x="0" y="0"/>
          <a:ext cx="0" cy="0"/>
          <a:chOff x="0" y="0"/>
          <a:chExt cx="0" cy="0"/>
        </a:xfrm>
      </p:grpSpPr>
      <p:pic>
        <p:nvPicPr>
          <p:cNvPr id="3" name="Picture 2" descr="A large green field&#10;&#10;Description automatically generated">
            <a:extLst>
              <a:ext uri="{FF2B5EF4-FFF2-40B4-BE49-F238E27FC236}">
                <a16:creationId xmlns:a16="http://schemas.microsoft.com/office/drawing/2014/main" id="{EFCA549C-0D4A-4818-A9AE-70174984C7D9}"/>
              </a:ext>
            </a:extLst>
          </p:cNvPr>
          <p:cNvPicPr>
            <a:picLocks noChangeAspect="1"/>
          </p:cNvPicPr>
          <p:nvPr userDrawn="1"/>
        </p:nvPicPr>
        <p:blipFill rotWithShape="1">
          <a:blip r:embed="rId2"/>
          <a:srcRect l="972" t="93298" r="972" b="3660"/>
          <a:stretch/>
        </p:blipFill>
        <p:spPr>
          <a:xfrm>
            <a:off x="0" y="0"/>
            <a:ext cx="12192001" cy="252413"/>
          </a:xfrm>
          <a:prstGeom prst="rect">
            <a:avLst/>
          </a:prstGeom>
        </p:spPr>
      </p:pic>
      <p:sp>
        <p:nvSpPr>
          <p:cNvPr id="12" name="Title 1">
            <a:extLst>
              <a:ext uri="{FF2B5EF4-FFF2-40B4-BE49-F238E27FC236}">
                <a16:creationId xmlns:a16="http://schemas.microsoft.com/office/drawing/2014/main" id="{F253C35B-4160-43C3-BD39-2B6945DDE105}"/>
              </a:ext>
            </a:extLst>
          </p:cNvPr>
          <p:cNvSpPr>
            <a:spLocks noGrp="1"/>
          </p:cNvSpPr>
          <p:nvPr>
            <p:ph type="title"/>
          </p:nvPr>
        </p:nvSpPr>
        <p:spPr>
          <a:xfrm>
            <a:off x="335361" y="375786"/>
            <a:ext cx="9289031" cy="355482"/>
          </a:xfrm>
          <a:prstGeom prst="rect">
            <a:avLst/>
          </a:prstGeom>
        </p:spPr>
        <p:txBody>
          <a:bodyPr wrap="square">
            <a:spAutoFit/>
          </a:bodyPr>
          <a:lstStyle>
            <a:lvl1pPr algn="l" rtl="0" eaLnBrk="1" fontAlgn="base" hangingPunct="1">
              <a:lnSpc>
                <a:spcPct val="95000"/>
              </a:lnSpc>
              <a:spcBef>
                <a:spcPct val="0"/>
              </a:spcBef>
              <a:spcAft>
                <a:spcPct val="0"/>
              </a:spcAft>
              <a:defRPr lang="en-GB" sz="1800" b="1" kern="1200" cap="none" baseline="0" dirty="0">
                <a:solidFill>
                  <a:schemeClr val="tx1"/>
                </a:solidFill>
                <a:latin typeface="Arial" panose="020B0604020202020204" pitchFamily="34" charset="0"/>
                <a:ea typeface="+mj-ea"/>
                <a:cs typeface="Arial" panose="020B0604020202020204" pitchFamily="34" charset="0"/>
              </a:defRPr>
            </a:lvl1pPr>
          </a:lstStyle>
          <a:p>
            <a:pPr lvl="0" algn="l" rtl="0" eaLnBrk="1" fontAlgn="base" hangingPunct="1">
              <a:lnSpc>
                <a:spcPct val="95000"/>
              </a:lnSpc>
              <a:spcBef>
                <a:spcPct val="0"/>
              </a:spcBef>
              <a:spcAft>
                <a:spcPct val="0"/>
              </a:spcAft>
            </a:pPr>
            <a:endParaRPr lang="en-GB"/>
          </a:p>
        </p:txBody>
      </p:sp>
      <p:sp>
        <p:nvSpPr>
          <p:cNvPr id="6" name="Slide Number Placeholder 5">
            <a:extLst>
              <a:ext uri="{FF2B5EF4-FFF2-40B4-BE49-F238E27FC236}">
                <a16:creationId xmlns:a16="http://schemas.microsoft.com/office/drawing/2014/main" id="{5F055A7A-1582-4182-A68D-472082AEF0FF}"/>
              </a:ext>
            </a:extLst>
          </p:cNvPr>
          <p:cNvSpPr>
            <a:spLocks noGrp="1"/>
          </p:cNvSpPr>
          <p:nvPr>
            <p:ph type="sldNum" sz="quarter" idx="4"/>
          </p:nvPr>
        </p:nvSpPr>
        <p:spPr>
          <a:xfrm>
            <a:off x="11353802" y="6593037"/>
            <a:ext cx="285179" cy="107047"/>
          </a:xfrm>
          <a:prstGeom prst="rect">
            <a:avLst/>
          </a:prstGeom>
        </p:spPr>
        <p:txBody>
          <a:bodyPr vert="horz" lIns="0" tIns="0" rIns="0" bIns="0" rtlCol="0" anchor="ctr"/>
          <a:lstStyle>
            <a:lvl1pPr algn="r">
              <a:defRPr sz="800">
                <a:solidFill>
                  <a:schemeClr val="tx1"/>
                </a:solidFill>
                <a:latin typeface="Arial" panose="020B0604020202020204" pitchFamily="34" charset="0"/>
                <a:cs typeface="Arial" panose="020B0604020202020204" pitchFamily="34" charset="0"/>
              </a:defRPr>
            </a:lvl1pPr>
          </a:lstStyle>
          <a:p>
            <a:fld id="{7C344007-5970-47D4-83B7-886B9900515F}" type="slidenum">
              <a:rPr lang="en-GB" smtClean="0"/>
              <a:pPr/>
              <a:t>‹#›</a:t>
            </a:fld>
            <a:endParaRPr lang="en-GB"/>
          </a:p>
        </p:txBody>
      </p:sp>
      <p:sp>
        <p:nvSpPr>
          <p:cNvPr id="8" name="Date Placeholder 3">
            <a:extLst>
              <a:ext uri="{FF2B5EF4-FFF2-40B4-BE49-F238E27FC236}">
                <a16:creationId xmlns:a16="http://schemas.microsoft.com/office/drawing/2014/main" id="{AA5CEA0A-033F-4423-B24F-210964CBF3C0}"/>
              </a:ext>
            </a:extLst>
          </p:cNvPr>
          <p:cNvSpPr txBox="1">
            <a:spLocks/>
          </p:cNvSpPr>
          <p:nvPr userDrawn="1"/>
        </p:nvSpPr>
        <p:spPr>
          <a:xfrm>
            <a:off x="4766769" y="6581797"/>
            <a:ext cx="2658462" cy="129527"/>
          </a:xfrm>
          <a:prstGeom prst="rect">
            <a:avLst/>
          </a:prstGeom>
        </p:spPr>
        <p:txBody>
          <a:bodyPr vert="horz" lIns="0" tIns="0" rIns="0" bIns="0" rtlCol="0" anchor="ctr"/>
          <a:lstStyle>
            <a:defPPr>
              <a:defRPr lang="en-US"/>
            </a:defPPr>
            <a:lvl1pPr algn="l" rtl="0" fontAlgn="base">
              <a:spcBef>
                <a:spcPct val="0"/>
              </a:spcBef>
              <a:spcAft>
                <a:spcPct val="0"/>
              </a:spcAft>
              <a:defRPr sz="800" kern="1200">
                <a:solidFill>
                  <a:srgbClr val="43525A"/>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800">
                <a:solidFill>
                  <a:schemeClr val="tx1"/>
                </a:solidFill>
                <a:latin typeface="Arial" panose="020B0604020202020204" pitchFamily="34" charset="0"/>
                <a:cs typeface="Arial" panose="020B0604020202020204" pitchFamily="34" charset="0"/>
              </a:rPr>
              <a:t>Confidential  – March 2021</a:t>
            </a:r>
            <a:endParaRPr lang="en-GB" sz="800">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AA60EF1-4C1C-4BBA-B328-89E4C1DEAE49}"/>
              </a:ext>
            </a:extLst>
          </p:cNvPr>
          <p:cNvGrpSpPr/>
          <p:nvPr userDrawn="1"/>
        </p:nvGrpSpPr>
        <p:grpSpPr>
          <a:xfrm>
            <a:off x="365646" y="6520354"/>
            <a:ext cx="590400" cy="252413"/>
            <a:chOff x="365646" y="6565106"/>
            <a:chExt cx="590400" cy="252413"/>
          </a:xfrm>
        </p:grpSpPr>
        <p:pic>
          <p:nvPicPr>
            <p:cNvPr id="9" name="Picture 8" descr="Image result for anesco logo">
              <a:extLst>
                <a:ext uri="{FF2B5EF4-FFF2-40B4-BE49-F238E27FC236}">
                  <a16:creationId xmlns:a16="http://schemas.microsoft.com/office/drawing/2014/main" id="{C02364CF-9BDF-4094-AF1D-AE9C3C07F49B}"/>
                </a:ext>
              </a:extLst>
            </p:cNvPr>
            <p:cNvPicPr>
              <a:picLocks noChangeAspect="1" noChangeArrowheads="1"/>
            </p:cNvPicPr>
            <p:nvPr userDrawn="1"/>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9533" r="31961" b="7215"/>
            <a:stretch/>
          </p:blipFill>
          <p:spPr bwMode="auto">
            <a:xfrm>
              <a:off x="365646" y="6565106"/>
              <a:ext cx="412584" cy="2524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anesco logo">
              <a:extLst>
                <a:ext uri="{FF2B5EF4-FFF2-40B4-BE49-F238E27FC236}">
                  <a16:creationId xmlns:a16="http://schemas.microsoft.com/office/drawing/2014/main" id="{B8E70FB4-FB45-4F96-84CB-3AD00C72C880}"/>
                </a:ext>
              </a:extLst>
            </p:cNvPr>
            <p:cNvPicPr>
              <a:picLocks noChangeAspect="1" noChangeArrowheads="1"/>
            </p:cNvPicPr>
            <p:nvPr userDrawn="1"/>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72635" t="23672" b="12712"/>
            <a:stretch/>
          </p:blipFill>
          <p:spPr bwMode="auto">
            <a:xfrm>
              <a:off x="790109" y="6607969"/>
              <a:ext cx="165937" cy="19288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 name="Straight Connector 15">
            <a:extLst>
              <a:ext uri="{FF2B5EF4-FFF2-40B4-BE49-F238E27FC236}">
                <a16:creationId xmlns:a16="http://schemas.microsoft.com/office/drawing/2014/main" id="{8289DB21-5889-4EF0-BDD8-734D5B1A4A7E}"/>
              </a:ext>
            </a:extLst>
          </p:cNvPr>
          <p:cNvCxnSpPr>
            <a:cxnSpLocks/>
          </p:cNvCxnSpPr>
          <p:nvPr userDrawn="1"/>
        </p:nvCxnSpPr>
        <p:spPr>
          <a:xfrm flipV="1">
            <a:off x="1054949" y="6635766"/>
            <a:ext cx="4059834" cy="0"/>
          </a:xfrm>
          <a:prstGeom prst="line">
            <a:avLst/>
          </a:prstGeom>
          <a:ln w="9525">
            <a:solidFill>
              <a:srgbClr val="75B8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D5CDE-438B-4A62-A082-87FD698EF91A}"/>
              </a:ext>
            </a:extLst>
          </p:cNvPr>
          <p:cNvCxnSpPr>
            <a:cxnSpLocks/>
          </p:cNvCxnSpPr>
          <p:nvPr userDrawn="1"/>
        </p:nvCxnSpPr>
        <p:spPr>
          <a:xfrm flipV="1">
            <a:off x="7032104" y="6634205"/>
            <a:ext cx="4353446" cy="0"/>
          </a:xfrm>
          <a:prstGeom prst="line">
            <a:avLst/>
          </a:prstGeom>
          <a:ln w="9525">
            <a:solidFill>
              <a:srgbClr val="75B8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44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6053DA-68F0-479D-B88D-266726A2ADE7}"/>
              </a:ext>
            </a:extLst>
          </p:cNvPr>
          <p:cNvSpPr>
            <a:spLocks noGrp="1"/>
          </p:cNvSpPr>
          <p:nvPr>
            <p:ph type="title"/>
          </p:nvPr>
        </p:nvSpPr>
        <p:spPr>
          <a:xfrm>
            <a:off x="3719512" y="332656"/>
            <a:ext cx="7919469" cy="355482"/>
          </a:xfrm>
          <a:prstGeom prst="rect">
            <a:avLst/>
          </a:prstGeom>
        </p:spPr>
        <p:txBody>
          <a:bodyPr wrap="square">
            <a:spAutoFit/>
          </a:bodyPr>
          <a:lstStyle>
            <a:lvl1pPr algn="l" rtl="0" eaLnBrk="1" fontAlgn="base" hangingPunct="1">
              <a:lnSpc>
                <a:spcPct val="95000"/>
              </a:lnSpc>
              <a:spcBef>
                <a:spcPct val="0"/>
              </a:spcBef>
              <a:spcAft>
                <a:spcPct val="0"/>
              </a:spcAft>
              <a:defRPr lang="en-GB" sz="1800" b="1" kern="1200" cap="none" baseline="0" dirty="0">
                <a:solidFill>
                  <a:schemeClr val="tx1"/>
                </a:solidFill>
                <a:latin typeface="Arial" panose="020B0604020202020204" pitchFamily="34" charset="0"/>
                <a:ea typeface="+mj-ea"/>
                <a:cs typeface="Arial" panose="020B0604020202020204" pitchFamily="34" charset="0"/>
              </a:defRPr>
            </a:lvl1pPr>
          </a:lstStyle>
          <a:p>
            <a:pPr lvl="0" algn="l" rtl="0" eaLnBrk="1" fontAlgn="base" hangingPunct="1">
              <a:lnSpc>
                <a:spcPct val="95000"/>
              </a:lnSpc>
              <a:spcBef>
                <a:spcPct val="0"/>
              </a:spcBef>
              <a:spcAft>
                <a:spcPct val="0"/>
              </a:spcAft>
            </a:pPr>
            <a:endParaRPr lang="en-GB"/>
          </a:p>
        </p:txBody>
      </p:sp>
      <p:sp>
        <p:nvSpPr>
          <p:cNvPr id="10" name="Slide Number Placeholder 5">
            <a:extLst>
              <a:ext uri="{FF2B5EF4-FFF2-40B4-BE49-F238E27FC236}">
                <a16:creationId xmlns:a16="http://schemas.microsoft.com/office/drawing/2014/main" id="{2F13C567-193D-46E3-A98A-B2BEB44521C7}"/>
              </a:ext>
            </a:extLst>
          </p:cNvPr>
          <p:cNvSpPr>
            <a:spLocks noGrp="1"/>
          </p:cNvSpPr>
          <p:nvPr>
            <p:ph type="sldNum" sz="quarter" idx="4"/>
          </p:nvPr>
        </p:nvSpPr>
        <p:spPr>
          <a:xfrm>
            <a:off x="11353802" y="6593037"/>
            <a:ext cx="285179" cy="107047"/>
          </a:xfrm>
          <a:prstGeom prst="rect">
            <a:avLst/>
          </a:prstGeom>
        </p:spPr>
        <p:txBody>
          <a:bodyPr vert="horz" lIns="0" tIns="0" rIns="0" bIns="0" rtlCol="0" anchor="ctr"/>
          <a:lstStyle>
            <a:lvl1pPr algn="r">
              <a:defRPr sz="800">
                <a:solidFill>
                  <a:schemeClr val="tx1"/>
                </a:solidFill>
                <a:latin typeface="Arial" panose="020B0604020202020204" pitchFamily="34" charset="0"/>
                <a:cs typeface="Arial" panose="020B0604020202020204" pitchFamily="34" charset="0"/>
              </a:defRPr>
            </a:lvl1pPr>
          </a:lstStyle>
          <a:p>
            <a:fld id="{7C344007-5970-47D4-83B7-886B9900515F}" type="slidenum">
              <a:rPr lang="en-GB" smtClean="0"/>
              <a:pPr/>
              <a:t>‹#›</a:t>
            </a:fld>
            <a:endParaRPr lang="en-GB"/>
          </a:p>
        </p:txBody>
      </p:sp>
      <p:sp>
        <p:nvSpPr>
          <p:cNvPr id="11" name="Date Placeholder 3">
            <a:extLst>
              <a:ext uri="{FF2B5EF4-FFF2-40B4-BE49-F238E27FC236}">
                <a16:creationId xmlns:a16="http://schemas.microsoft.com/office/drawing/2014/main" id="{A10CB61D-450A-40CF-8DB7-AB6A9A8D9DBE}"/>
              </a:ext>
            </a:extLst>
          </p:cNvPr>
          <p:cNvSpPr txBox="1">
            <a:spLocks/>
          </p:cNvSpPr>
          <p:nvPr userDrawn="1"/>
        </p:nvSpPr>
        <p:spPr>
          <a:xfrm>
            <a:off x="4766769" y="6581797"/>
            <a:ext cx="2658462" cy="129527"/>
          </a:xfrm>
          <a:prstGeom prst="rect">
            <a:avLst/>
          </a:prstGeom>
        </p:spPr>
        <p:txBody>
          <a:bodyPr vert="horz" lIns="0" tIns="0" rIns="0" bIns="0" rtlCol="0" anchor="ctr"/>
          <a:lstStyle>
            <a:defPPr>
              <a:defRPr lang="en-US"/>
            </a:defPPr>
            <a:lvl1pPr algn="l" rtl="0" fontAlgn="base">
              <a:spcBef>
                <a:spcPct val="0"/>
              </a:spcBef>
              <a:spcAft>
                <a:spcPct val="0"/>
              </a:spcAft>
              <a:defRPr sz="800" kern="1200">
                <a:solidFill>
                  <a:srgbClr val="43525A"/>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800">
                <a:solidFill>
                  <a:schemeClr val="tx1"/>
                </a:solidFill>
                <a:latin typeface="Arial" panose="020B0604020202020204" pitchFamily="34" charset="0"/>
                <a:cs typeface="Arial" panose="020B0604020202020204" pitchFamily="34" charset="0"/>
              </a:rPr>
              <a:t>Confidential  – March 2021</a:t>
            </a:r>
            <a:endParaRPr lang="en-GB"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372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3CDA-01DF-82EC-1408-D167DB86CF6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50DB0C7-9413-0F1E-3D75-4FA51295E0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3E8F0E-DD65-0275-6B52-BE23DD9DC6AB}"/>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5" name="Footer Placeholder 4">
            <a:extLst>
              <a:ext uri="{FF2B5EF4-FFF2-40B4-BE49-F238E27FC236}">
                <a16:creationId xmlns:a16="http://schemas.microsoft.com/office/drawing/2014/main" id="{CA06DACC-E6D2-AB1D-4EFD-1E0065BB9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573FD-4F72-4F38-0965-F8A80355EB8E}"/>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162932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127C-DC6E-ADD7-FD05-4BBED74A8F1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CDB5D2F-8B97-4793-83B7-B3421C9974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689FAA-E9D9-5BB8-DD8E-EB9AAB5D89BA}"/>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5" name="Footer Placeholder 4">
            <a:extLst>
              <a:ext uri="{FF2B5EF4-FFF2-40B4-BE49-F238E27FC236}">
                <a16:creationId xmlns:a16="http://schemas.microsoft.com/office/drawing/2014/main" id="{00455F2D-445E-AFAD-6870-85E035C9A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10FC0-8129-4B94-FAA2-02110ABC9322}"/>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56705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74B5-2BFC-57E1-2DBC-DE5452D8DE3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970E11-91B6-F855-B772-E00067FD57F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B8DD0C1-B9FF-0E2C-EE49-2BADD1F2803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E0BCA62-D6CF-09CE-ADE7-80972F65EEE0}"/>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6" name="Footer Placeholder 5">
            <a:extLst>
              <a:ext uri="{FF2B5EF4-FFF2-40B4-BE49-F238E27FC236}">
                <a16:creationId xmlns:a16="http://schemas.microsoft.com/office/drawing/2014/main" id="{93B1EE4E-8563-8469-9B97-81EC348D8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35B6E-B764-2062-E75E-70276A50AB40}"/>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294508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5E3C-0118-5705-B67B-1527C5FA973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3CF769-DC75-70E7-7BA3-86D668C87E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91DF3C-8CAD-0DF0-6F5F-91DC7FFF90E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BBFBB00-1855-15B5-7E20-1D8390047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770FB9-8A78-9A07-3849-8B114955DB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AC422A0-8D75-5E4A-94A6-0CCF796FFB52}"/>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8" name="Footer Placeholder 7">
            <a:extLst>
              <a:ext uri="{FF2B5EF4-FFF2-40B4-BE49-F238E27FC236}">
                <a16:creationId xmlns:a16="http://schemas.microsoft.com/office/drawing/2014/main" id="{D24FB144-7CAA-710C-481F-BE413E74D0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1F909-1CF0-24A7-2E16-E3B6F722B4EC}"/>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16260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4D0A-FC3E-84FE-D89E-41254A69241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61D3A10-AA5F-5CFF-4B27-86F645843F40}"/>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4" name="Footer Placeholder 3">
            <a:extLst>
              <a:ext uri="{FF2B5EF4-FFF2-40B4-BE49-F238E27FC236}">
                <a16:creationId xmlns:a16="http://schemas.microsoft.com/office/drawing/2014/main" id="{EF89B05B-2DCC-46B8-140D-F153B94D07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C965B-DA9E-8BD3-E151-9E7B0649DBAB}"/>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338552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6E321-F0D5-AB64-375D-D37A657167C8}"/>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3" name="Footer Placeholder 2">
            <a:extLst>
              <a:ext uri="{FF2B5EF4-FFF2-40B4-BE49-F238E27FC236}">
                <a16:creationId xmlns:a16="http://schemas.microsoft.com/office/drawing/2014/main" id="{042D1234-EC7F-8799-87F9-658B6FAB5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5DFA3D-F09A-B6D2-EFF6-138F9CE5BA97}"/>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11725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B479-511F-0864-CAD0-0793F03D40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9AAE18-DB86-BF88-E987-D048737420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648FAA-8A2A-FC04-393C-C4AAF4BA1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C8B7DA-82D6-1228-0FC9-7F910A719F52}"/>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6" name="Footer Placeholder 5">
            <a:extLst>
              <a:ext uri="{FF2B5EF4-FFF2-40B4-BE49-F238E27FC236}">
                <a16:creationId xmlns:a16="http://schemas.microsoft.com/office/drawing/2014/main" id="{D2814C31-595F-6197-3A74-1B3E321FC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DAC52-1765-E793-7BF7-3DE0BD69D6AD}"/>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238610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60E8-F5B2-8763-A82A-B1DE83F286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394DB96-7DF9-8BC2-D5EB-B0CED72BD7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ABF5C6-E32F-3A63-ABBE-88B093556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3C9B11-7C99-5472-8C77-27272F855D33}"/>
              </a:ext>
            </a:extLst>
          </p:cNvPr>
          <p:cNvSpPr>
            <a:spLocks noGrp="1"/>
          </p:cNvSpPr>
          <p:nvPr>
            <p:ph type="dt" sz="half" idx="10"/>
          </p:nvPr>
        </p:nvSpPr>
        <p:spPr/>
        <p:txBody>
          <a:bodyPr/>
          <a:lstStyle/>
          <a:p>
            <a:fld id="{4063E072-4123-814A-9699-35C8AF0A176B}" type="datetimeFigureOut">
              <a:rPr lang="en-US" smtClean="0"/>
              <a:t>8/28/2025</a:t>
            </a:fld>
            <a:endParaRPr lang="en-US"/>
          </a:p>
        </p:txBody>
      </p:sp>
      <p:sp>
        <p:nvSpPr>
          <p:cNvPr id="6" name="Footer Placeholder 5">
            <a:extLst>
              <a:ext uri="{FF2B5EF4-FFF2-40B4-BE49-F238E27FC236}">
                <a16:creationId xmlns:a16="http://schemas.microsoft.com/office/drawing/2014/main" id="{F38658A9-4903-383A-03A3-F33CC9758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AC8A6-15DA-5793-D658-8550A950D200}"/>
              </a:ext>
            </a:extLst>
          </p:cNvPr>
          <p:cNvSpPr>
            <a:spLocks noGrp="1"/>
          </p:cNvSpPr>
          <p:nvPr>
            <p:ph type="sldNum" sz="quarter" idx="12"/>
          </p:nvPr>
        </p:nvSpPr>
        <p:spPr/>
        <p:txBody>
          <a:bodyPr/>
          <a:lstStyle/>
          <a:p>
            <a:fld id="{B96FD53C-0E1C-9840-8DEC-01E76A7C892D}" type="slidenum">
              <a:rPr lang="en-US" smtClean="0"/>
              <a:t>‹#›</a:t>
            </a:fld>
            <a:endParaRPr lang="en-US"/>
          </a:p>
        </p:txBody>
      </p:sp>
    </p:spTree>
    <p:extLst>
      <p:ext uri="{BB962C8B-B14F-4D97-AF65-F5344CB8AC3E}">
        <p14:creationId xmlns:p14="http://schemas.microsoft.com/office/powerpoint/2010/main" val="47101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02259-D175-62CC-CEEB-82BCD8D008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7E1EA5-7822-24B8-28EB-3BADA3DF8C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181FC8-4343-F727-A3B1-415569603B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63E072-4123-814A-9699-35C8AF0A176B}" type="datetimeFigureOut">
              <a:rPr lang="en-US" smtClean="0"/>
              <a:t>8/28/2025</a:t>
            </a:fld>
            <a:endParaRPr lang="en-US"/>
          </a:p>
        </p:txBody>
      </p:sp>
      <p:sp>
        <p:nvSpPr>
          <p:cNvPr id="5" name="Footer Placeholder 4">
            <a:extLst>
              <a:ext uri="{FF2B5EF4-FFF2-40B4-BE49-F238E27FC236}">
                <a16:creationId xmlns:a16="http://schemas.microsoft.com/office/drawing/2014/main" id="{3765C75E-B8E0-6E6B-F76B-C53252AFC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244D4D4-433A-5E72-E5F5-8FE9D92E3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6FD53C-0E1C-9840-8DEC-01E76A7C892D}" type="slidenum">
              <a:rPr lang="en-US" smtClean="0"/>
              <a:t>‹#›</a:t>
            </a:fld>
            <a:endParaRPr lang="en-US"/>
          </a:p>
        </p:txBody>
      </p:sp>
    </p:spTree>
    <p:extLst>
      <p:ext uri="{BB962C8B-B14F-4D97-AF65-F5344CB8AC3E}">
        <p14:creationId xmlns:p14="http://schemas.microsoft.com/office/powerpoint/2010/main" val="3458530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hyperlink" Target="https://anesco.com/" TargetMode="External"/><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jpe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DD64-9FB1-BC33-A8A3-333010AE86A6}"/>
              </a:ext>
            </a:extLst>
          </p:cNvPr>
          <p:cNvSpPr>
            <a:spLocks noGrp="1"/>
          </p:cNvSpPr>
          <p:nvPr>
            <p:ph type="ctrTitle"/>
          </p:nvPr>
        </p:nvSpPr>
        <p:spPr>
          <a:xfrm>
            <a:off x="486137" y="1122363"/>
            <a:ext cx="11354764" cy="2387600"/>
          </a:xfrm>
        </p:spPr>
        <p:txBody>
          <a:bodyPr>
            <a:normAutofit/>
          </a:bodyPr>
          <a:lstStyle/>
          <a:p>
            <a:r>
              <a:rPr lang="en-GB" dirty="0"/>
              <a:t>Gayton Village Meeting Regarding Solar Farm Application</a:t>
            </a:r>
          </a:p>
        </p:txBody>
      </p:sp>
      <p:sp>
        <p:nvSpPr>
          <p:cNvPr id="3" name="Subtitle 2">
            <a:extLst>
              <a:ext uri="{FF2B5EF4-FFF2-40B4-BE49-F238E27FC236}">
                <a16:creationId xmlns:a16="http://schemas.microsoft.com/office/drawing/2014/main" id="{7CA19354-2DA7-B541-C33D-90832A3CF6E9}"/>
              </a:ext>
            </a:extLst>
          </p:cNvPr>
          <p:cNvSpPr>
            <a:spLocks noGrp="1"/>
          </p:cNvSpPr>
          <p:nvPr>
            <p:ph type="subTitle" idx="1"/>
          </p:nvPr>
        </p:nvSpPr>
        <p:spPr/>
        <p:txBody>
          <a:bodyPr>
            <a:normAutofit/>
          </a:bodyPr>
          <a:lstStyle/>
          <a:p>
            <a:r>
              <a:rPr lang="en-GB" sz="3200" dirty="0"/>
              <a:t>28</a:t>
            </a:r>
            <a:r>
              <a:rPr lang="en-GB" sz="3200" baseline="30000" dirty="0"/>
              <a:t>th</a:t>
            </a:r>
            <a:r>
              <a:rPr lang="en-GB" sz="3200" dirty="0"/>
              <a:t> August 2025</a:t>
            </a:r>
          </a:p>
        </p:txBody>
      </p:sp>
    </p:spTree>
    <p:extLst>
      <p:ext uri="{BB962C8B-B14F-4D97-AF65-F5344CB8AC3E}">
        <p14:creationId xmlns:p14="http://schemas.microsoft.com/office/powerpoint/2010/main" val="1963049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7FE2-0A18-4F00-3D41-121CEA739BE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BF44AAF-B1FE-0A66-49DF-9F99C6339B52}"/>
              </a:ext>
            </a:extLst>
          </p:cNvPr>
          <p:cNvSpPr>
            <a:spLocks noGrp="1"/>
          </p:cNvSpPr>
          <p:nvPr>
            <p:ph type="title"/>
          </p:nvPr>
        </p:nvSpPr>
        <p:spPr>
          <a:xfrm>
            <a:off x="174660" y="479921"/>
            <a:ext cx="11842679" cy="1679215"/>
          </a:xfrm>
        </p:spPr>
        <p:txBody>
          <a:bodyPr>
            <a:normAutofit/>
          </a:bodyPr>
          <a:lstStyle/>
          <a:p>
            <a:r>
              <a:rPr lang="en-US" sz="3200">
                <a:solidFill>
                  <a:schemeClr val="tx1"/>
                </a:solidFill>
              </a:rPr>
              <a:t>Key Dates</a:t>
            </a:r>
            <a:br>
              <a:rPr lang="en-US" sz="3200">
                <a:solidFill>
                  <a:schemeClr val="tx1"/>
                </a:solidFill>
              </a:rPr>
            </a:br>
            <a:br>
              <a:rPr lang="en-GB" sz="3200">
                <a:solidFill>
                  <a:schemeClr val="tx1"/>
                </a:solidFill>
              </a:rPr>
            </a:br>
            <a:endParaRPr lang="en-US" sz="3200">
              <a:solidFill>
                <a:schemeClr val="tx1"/>
              </a:solidFill>
              <a:ea typeface="Calibri Light"/>
              <a:cs typeface="Calibri Light"/>
            </a:endParaRPr>
          </a:p>
        </p:txBody>
      </p:sp>
      <p:sp>
        <p:nvSpPr>
          <p:cNvPr id="7" name="TextBox 6">
            <a:extLst>
              <a:ext uri="{FF2B5EF4-FFF2-40B4-BE49-F238E27FC236}">
                <a16:creationId xmlns:a16="http://schemas.microsoft.com/office/drawing/2014/main" id="{2E70A226-2CA7-D543-A8BD-01B4C6239D06}"/>
              </a:ext>
            </a:extLst>
          </p:cNvPr>
          <p:cNvSpPr txBox="1"/>
          <p:nvPr/>
        </p:nvSpPr>
        <p:spPr>
          <a:xfrm>
            <a:off x="275476" y="1343835"/>
            <a:ext cx="11322966" cy="2831544"/>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GB" sz="2000">
                <a:latin typeface="+mj-lt"/>
                <a:ea typeface="Calibri Light"/>
                <a:cs typeface="Calibri Light"/>
              </a:rPr>
              <a:t>Early May 2025 decision taken to pause the legal challenge and stop all work related to the judicial review.</a:t>
            </a:r>
          </a:p>
          <a:p>
            <a:pPr marL="285750" indent="-285750">
              <a:spcAft>
                <a:spcPts val="600"/>
              </a:spcAft>
              <a:buFont typeface="Arial" panose="020B0604020202020204" pitchFamily="34" charset="0"/>
              <a:buChar char="•"/>
            </a:pPr>
            <a:r>
              <a:rPr lang="en-GB" sz="2000">
                <a:latin typeface="+mj-lt"/>
                <a:ea typeface="Calibri Light"/>
                <a:cs typeface="Calibri Light"/>
              </a:rPr>
              <a:t>To protect the grid connection a planning application needs to be validated by 29th July.</a:t>
            </a:r>
          </a:p>
          <a:p>
            <a:pPr marL="285750" indent="-285750">
              <a:spcAft>
                <a:spcPts val="600"/>
              </a:spcAft>
              <a:buFont typeface="Arial" panose="020B0604020202020204" pitchFamily="34" charset="0"/>
              <a:buChar char="•"/>
            </a:pPr>
            <a:r>
              <a:rPr lang="en-GB" sz="2000">
                <a:latin typeface="+mj-lt"/>
                <a:ea typeface="Calibri Light"/>
                <a:cs typeface="Calibri Light"/>
              </a:rPr>
              <a:t>Mid-May review site layout and amend to address the concerns on the visual impacts from the Turnover Bridge and the Grand Union Canal Conservation Area, which was flagged in the previous application process.</a:t>
            </a:r>
          </a:p>
          <a:p>
            <a:pPr marL="285750" indent="-285750">
              <a:spcAft>
                <a:spcPts val="600"/>
              </a:spcAft>
              <a:buFont typeface="Arial" panose="020B0604020202020204" pitchFamily="34" charset="0"/>
              <a:buChar char="•"/>
            </a:pPr>
            <a:r>
              <a:rPr lang="en-GB" sz="2000">
                <a:latin typeface="+mj-lt"/>
                <a:ea typeface="Calibri Light"/>
                <a:cs typeface="Calibri Light"/>
              </a:rPr>
              <a:t>Late May contract consultants to update reports and prepare for planning submission. This is ongoing at speed.</a:t>
            </a:r>
          </a:p>
          <a:p>
            <a:pPr marL="285750" indent="-285750">
              <a:spcAft>
                <a:spcPts val="600"/>
              </a:spcAft>
              <a:buFont typeface="Arial" panose="020B0604020202020204" pitchFamily="34" charset="0"/>
              <a:buChar char="•"/>
            </a:pPr>
            <a:endParaRPr lang="en-GB">
              <a:solidFill>
                <a:srgbClr val="78BE20"/>
              </a:solidFill>
              <a:latin typeface="+mj-lt"/>
            </a:endParaRPr>
          </a:p>
        </p:txBody>
      </p:sp>
    </p:spTree>
    <p:extLst>
      <p:ext uri="{BB962C8B-B14F-4D97-AF65-F5344CB8AC3E}">
        <p14:creationId xmlns:p14="http://schemas.microsoft.com/office/powerpoint/2010/main" val="135526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AI-generated content may be incorrect.">
            <a:extLst>
              <a:ext uri="{FF2B5EF4-FFF2-40B4-BE49-F238E27FC236}">
                <a16:creationId xmlns:a16="http://schemas.microsoft.com/office/drawing/2014/main" id="{E5CA6065-BD03-926C-F848-CDE1C4C12997}"/>
              </a:ext>
            </a:extLst>
          </p:cNvPr>
          <p:cNvPicPr>
            <a:picLocks noChangeAspect="1"/>
          </p:cNvPicPr>
          <p:nvPr/>
        </p:nvPicPr>
        <p:blipFill>
          <a:blip r:embed="rId3"/>
          <a:srcRect l="-497" t="1891" r="234" b="945"/>
          <a:stretch>
            <a:fillRect/>
          </a:stretch>
        </p:blipFill>
        <p:spPr>
          <a:xfrm>
            <a:off x="6158882" y="1060173"/>
            <a:ext cx="4720952" cy="5096893"/>
          </a:xfrm>
          <a:prstGeom prst="rect">
            <a:avLst/>
          </a:prstGeom>
          <a:ln>
            <a:solidFill>
              <a:srgbClr val="4472C4"/>
            </a:solidFill>
          </a:ln>
        </p:spPr>
      </p:pic>
      <p:sp>
        <p:nvSpPr>
          <p:cNvPr id="8" name="Title 1">
            <a:extLst>
              <a:ext uri="{FF2B5EF4-FFF2-40B4-BE49-F238E27FC236}">
                <a16:creationId xmlns:a16="http://schemas.microsoft.com/office/drawing/2014/main" id="{DBFB884A-3C5E-44C1-AAE8-F07007AAE93F}"/>
              </a:ext>
            </a:extLst>
          </p:cNvPr>
          <p:cNvSpPr txBox="1">
            <a:spLocks/>
          </p:cNvSpPr>
          <p:nvPr/>
        </p:nvSpPr>
        <p:spPr>
          <a:xfrm>
            <a:off x="174660" y="358723"/>
            <a:ext cx="11910248" cy="986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bg2"/>
                </a:solidFill>
                <a:latin typeface="+mn-lt"/>
                <a:ea typeface="+mj-ea"/>
                <a:cs typeface="+mj-cs"/>
              </a:defRPr>
            </a:lvl1pPr>
          </a:lstStyle>
          <a:p>
            <a:r>
              <a:rPr lang="en-US">
                <a:solidFill>
                  <a:schemeClr val="tx1"/>
                </a:solidFill>
                <a:latin typeface="+mj-lt"/>
              </a:rPr>
              <a:t>Comparison of Old and Proposed Layout</a:t>
            </a:r>
            <a:endParaRPr lang="en-US">
              <a:solidFill>
                <a:schemeClr val="tx1"/>
              </a:solidFill>
              <a:latin typeface="+mj-lt"/>
              <a:ea typeface="Calibri Light"/>
              <a:cs typeface="Calibri Light"/>
            </a:endParaRPr>
          </a:p>
        </p:txBody>
      </p:sp>
      <p:sp>
        <p:nvSpPr>
          <p:cNvPr id="3" name="Title 1">
            <a:extLst>
              <a:ext uri="{FF2B5EF4-FFF2-40B4-BE49-F238E27FC236}">
                <a16:creationId xmlns:a16="http://schemas.microsoft.com/office/drawing/2014/main" id="{D0941AAD-E946-27F0-3FBD-79EAE243B5F4}"/>
              </a:ext>
            </a:extLst>
          </p:cNvPr>
          <p:cNvSpPr txBox="1">
            <a:spLocks/>
          </p:cNvSpPr>
          <p:nvPr/>
        </p:nvSpPr>
        <p:spPr>
          <a:xfrm>
            <a:off x="5060126" y="5074497"/>
            <a:ext cx="6534111" cy="986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bg2"/>
                </a:solidFill>
                <a:latin typeface="+mn-lt"/>
                <a:ea typeface="+mj-ea"/>
                <a:cs typeface="+mj-cs"/>
              </a:defRPr>
            </a:lvl1pPr>
          </a:lstStyle>
          <a:p>
            <a:endParaRPr lang="en-US" sz="2400">
              <a:solidFill>
                <a:srgbClr val="78BE20"/>
              </a:solidFill>
              <a:latin typeface="+mj-lt"/>
            </a:endParaRPr>
          </a:p>
        </p:txBody>
      </p:sp>
      <p:graphicFrame>
        <p:nvGraphicFramePr>
          <p:cNvPr id="5" name="Table 4">
            <a:extLst>
              <a:ext uri="{FF2B5EF4-FFF2-40B4-BE49-F238E27FC236}">
                <a16:creationId xmlns:a16="http://schemas.microsoft.com/office/drawing/2014/main" id="{B045BAF8-2CDC-DB61-0B9B-3A0A60B4E006}"/>
              </a:ext>
            </a:extLst>
          </p:cNvPr>
          <p:cNvGraphicFramePr>
            <a:graphicFrameLocks noGrp="1"/>
          </p:cNvGraphicFramePr>
          <p:nvPr/>
        </p:nvGraphicFramePr>
        <p:xfrm>
          <a:off x="6210535" y="1078486"/>
          <a:ext cx="3122531" cy="301401"/>
        </p:xfrm>
        <a:graphic>
          <a:graphicData uri="http://schemas.openxmlformats.org/drawingml/2006/table">
            <a:tbl>
              <a:tblPr bandRow="1"/>
              <a:tblGrid>
                <a:gridCol w="2204354">
                  <a:extLst>
                    <a:ext uri="{9D8B030D-6E8A-4147-A177-3AD203B41FA5}">
                      <a16:colId xmlns:a16="http://schemas.microsoft.com/office/drawing/2014/main" val="144501800"/>
                    </a:ext>
                  </a:extLst>
                </a:gridCol>
                <a:gridCol w="918177">
                  <a:extLst>
                    <a:ext uri="{9D8B030D-6E8A-4147-A177-3AD203B41FA5}">
                      <a16:colId xmlns:a16="http://schemas.microsoft.com/office/drawing/2014/main" val="1398977670"/>
                    </a:ext>
                  </a:extLst>
                </a:gridCol>
              </a:tblGrid>
              <a:tr h="301401">
                <a:tc>
                  <a:txBody>
                    <a:bodyPr/>
                    <a:lstStyle/>
                    <a:p>
                      <a:pPr algn="l" rtl="0" fontAlgn="ctr"/>
                      <a:r>
                        <a:rPr lang="en-GB" sz="1600" b="0" i="0" u="none" strike="noStrike">
                          <a:solidFill>
                            <a:schemeClr val="tx1"/>
                          </a:solidFill>
                          <a:effectLst/>
                          <a:latin typeface="Calibri"/>
                        </a:rPr>
                        <a:t>Total Installed Capacity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l" rtl="0" fontAlgn="ctr"/>
                      <a:r>
                        <a:rPr lang="en-GB" sz="1600" b="0" i="0" u="none" strike="noStrike">
                          <a:solidFill>
                            <a:schemeClr val="tx1"/>
                          </a:solidFill>
                          <a:effectLst/>
                          <a:latin typeface="Calibri"/>
                        </a:rPr>
                        <a:t>46 MW</a:t>
                      </a:r>
                      <a:endParaRPr lang="en-GB" sz="1600" b="0" i="0" u="none" strike="noStrike">
                        <a:solidFill>
                          <a:schemeClr val="tx1"/>
                        </a:solidFill>
                        <a:effectLst/>
                        <a:latin typeface="Calibri" panose="020F0502020204030204"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972845739"/>
                  </a:ext>
                </a:extLst>
              </a:tr>
            </a:tbl>
          </a:graphicData>
        </a:graphic>
      </p:graphicFrame>
      <p:pic>
        <p:nvPicPr>
          <p:cNvPr id="6" name="Picture 5">
            <a:extLst>
              <a:ext uri="{FF2B5EF4-FFF2-40B4-BE49-F238E27FC236}">
                <a16:creationId xmlns:a16="http://schemas.microsoft.com/office/drawing/2014/main" id="{6C443C15-39E6-DEF8-6C43-845B910BB96E}"/>
              </a:ext>
            </a:extLst>
          </p:cNvPr>
          <p:cNvPicPr>
            <a:picLocks noChangeAspect="1"/>
          </p:cNvPicPr>
          <p:nvPr/>
        </p:nvPicPr>
        <p:blipFill>
          <a:blip r:embed="rId4"/>
          <a:srcRect l="14701"/>
          <a:stretch/>
        </p:blipFill>
        <p:spPr>
          <a:xfrm>
            <a:off x="458843" y="1213286"/>
            <a:ext cx="5242223" cy="4745736"/>
          </a:xfrm>
          <a:prstGeom prst="rect">
            <a:avLst/>
          </a:prstGeom>
          <a:ln>
            <a:solidFill>
              <a:schemeClr val="accent1"/>
            </a:solidFill>
          </a:ln>
        </p:spPr>
      </p:pic>
      <p:graphicFrame>
        <p:nvGraphicFramePr>
          <p:cNvPr id="9" name="Table 8">
            <a:extLst>
              <a:ext uri="{FF2B5EF4-FFF2-40B4-BE49-F238E27FC236}">
                <a16:creationId xmlns:a16="http://schemas.microsoft.com/office/drawing/2014/main" id="{2C6BD038-204F-2AD9-2D42-49F88C911DBA}"/>
              </a:ext>
            </a:extLst>
          </p:cNvPr>
          <p:cNvGraphicFramePr>
            <a:graphicFrameLocks noGrp="1"/>
          </p:cNvGraphicFramePr>
          <p:nvPr/>
        </p:nvGraphicFramePr>
        <p:xfrm>
          <a:off x="458843" y="1213286"/>
          <a:ext cx="3122531" cy="301401"/>
        </p:xfrm>
        <a:graphic>
          <a:graphicData uri="http://schemas.openxmlformats.org/drawingml/2006/table">
            <a:tbl>
              <a:tblPr bandRow="1"/>
              <a:tblGrid>
                <a:gridCol w="2204354">
                  <a:extLst>
                    <a:ext uri="{9D8B030D-6E8A-4147-A177-3AD203B41FA5}">
                      <a16:colId xmlns:a16="http://schemas.microsoft.com/office/drawing/2014/main" val="144501800"/>
                    </a:ext>
                  </a:extLst>
                </a:gridCol>
                <a:gridCol w="918177">
                  <a:extLst>
                    <a:ext uri="{9D8B030D-6E8A-4147-A177-3AD203B41FA5}">
                      <a16:colId xmlns:a16="http://schemas.microsoft.com/office/drawing/2014/main" val="1398977670"/>
                    </a:ext>
                  </a:extLst>
                </a:gridCol>
              </a:tblGrid>
              <a:tr h="301401">
                <a:tc>
                  <a:txBody>
                    <a:bodyPr/>
                    <a:lstStyle/>
                    <a:p>
                      <a:pPr algn="l" rtl="0" fontAlgn="ctr"/>
                      <a:r>
                        <a:rPr lang="en-GB" sz="1600" b="0" i="0" u="none" strike="noStrike">
                          <a:solidFill>
                            <a:schemeClr val="tx1"/>
                          </a:solidFill>
                          <a:effectLst/>
                          <a:latin typeface="Calibri"/>
                        </a:rPr>
                        <a:t>Total Installed Capacity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l" rtl="0" fontAlgn="ctr"/>
                      <a:r>
                        <a:rPr lang="en-GB" sz="1600" b="0" i="0" u="none" strike="noStrike">
                          <a:solidFill>
                            <a:schemeClr val="tx1"/>
                          </a:solidFill>
                          <a:effectLst/>
                          <a:latin typeface="Calibri"/>
                        </a:rPr>
                        <a:t>50 MW</a:t>
                      </a:r>
                      <a:endParaRPr lang="en-GB" sz="1600" b="0" i="0" u="none" strike="noStrike">
                        <a:solidFill>
                          <a:schemeClr val="tx1"/>
                        </a:solidFill>
                        <a:effectLst/>
                        <a:latin typeface="Calibri" panose="020F0502020204030204"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972845739"/>
                  </a:ext>
                </a:extLst>
              </a:tr>
            </a:tbl>
          </a:graphicData>
        </a:graphic>
      </p:graphicFrame>
      <p:sp>
        <p:nvSpPr>
          <p:cNvPr id="11" name="Oval 10">
            <a:extLst>
              <a:ext uri="{FF2B5EF4-FFF2-40B4-BE49-F238E27FC236}">
                <a16:creationId xmlns:a16="http://schemas.microsoft.com/office/drawing/2014/main" id="{AC4542EF-B7F6-22D8-BA3C-F5732C1C8D8A}"/>
              </a:ext>
            </a:extLst>
          </p:cNvPr>
          <p:cNvSpPr/>
          <p:nvPr/>
        </p:nvSpPr>
        <p:spPr>
          <a:xfrm>
            <a:off x="4489704" y="1523452"/>
            <a:ext cx="711547" cy="8539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6E61D84-CB84-B0D3-2803-10CBC7A64C9C}"/>
              </a:ext>
            </a:extLst>
          </p:cNvPr>
          <p:cNvSpPr/>
          <p:nvPr/>
        </p:nvSpPr>
        <p:spPr>
          <a:xfrm>
            <a:off x="970238" y="6155152"/>
            <a:ext cx="213359" cy="34442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C8D7509C-6205-F98E-1BE4-7B5C7AB89773}"/>
              </a:ext>
            </a:extLst>
          </p:cNvPr>
          <p:cNvCxnSpPr>
            <a:cxnSpLocks/>
          </p:cNvCxnSpPr>
          <p:nvPr/>
        </p:nvCxnSpPr>
        <p:spPr>
          <a:xfrm>
            <a:off x="2980944" y="2569464"/>
            <a:ext cx="1106424" cy="1097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80456A1-A233-3B05-5D23-FB40E80E27F0}"/>
              </a:ext>
            </a:extLst>
          </p:cNvPr>
          <p:cNvSpPr txBox="1"/>
          <p:nvPr/>
        </p:nvSpPr>
        <p:spPr>
          <a:xfrm>
            <a:off x="1251116" y="6025331"/>
            <a:ext cx="4517970" cy="830997"/>
          </a:xfrm>
          <a:prstGeom prst="rect">
            <a:avLst/>
          </a:prstGeom>
          <a:noFill/>
        </p:spPr>
        <p:txBody>
          <a:bodyPr wrap="square" lIns="91440" tIns="45720" rIns="91440" bIns="45720" rtlCol="0" anchor="t">
            <a:spAutoFit/>
          </a:bodyPr>
          <a:lstStyle/>
          <a:p>
            <a:r>
              <a:rPr lang="en-GB" sz="1600"/>
              <a:t>Panels removed from areas highlighted in red.  This addresses the impact on the Turnover Bridge and the Grand Union Canal Conservation Area.</a:t>
            </a:r>
            <a:endParaRPr lang="en-GB" sz="1600">
              <a:highlight>
                <a:srgbClr val="FFFF00"/>
              </a:highlight>
            </a:endParaRPr>
          </a:p>
        </p:txBody>
      </p:sp>
    </p:spTree>
    <p:extLst>
      <p:ext uri="{BB962C8B-B14F-4D97-AF65-F5344CB8AC3E}">
        <p14:creationId xmlns:p14="http://schemas.microsoft.com/office/powerpoint/2010/main" val="282622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BAD4E-C27A-E98C-DF11-02D2D3F3138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676B555-22CB-CC9C-B2EB-CA4ADF01F91D}"/>
              </a:ext>
            </a:extLst>
          </p:cNvPr>
          <p:cNvSpPr txBox="1">
            <a:spLocks/>
          </p:cNvSpPr>
          <p:nvPr/>
        </p:nvSpPr>
        <p:spPr>
          <a:xfrm>
            <a:off x="174660" y="358723"/>
            <a:ext cx="11910248" cy="986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bg2"/>
                </a:solidFill>
                <a:latin typeface="+mn-lt"/>
                <a:ea typeface="+mj-ea"/>
                <a:cs typeface="+mj-cs"/>
              </a:defRPr>
            </a:lvl1pPr>
          </a:lstStyle>
          <a:p>
            <a:r>
              <a:rPr lang="en-US">
                <a:solidFill>
                  <a:schemeClr val="tx1"/>
                </a:solidFill>
                <a:latin typeface="+mj-lt"/>
              </a:rPr>
              <a:t>Proposed Walking Route around Southern parcel of Land</a:t>
            </a:r>
            <a:endParaRPr lang="en-US">
              <a:solidFill>
                <a:schemeClr val="tx1"/>
              </a:solidFill>
              <a:ea typeface="Calibri"/>
              <a:cs typeface="Calibri"/>
            </a:endParaRPr>
          </a:p>
        </p:txBody>
      </p:sp>
      <p:sp>
        <p:nvSpPr>
          <p:cNvPr id="3" name="Title 1">
            <a:extLst>
              <a:ext uri="{FF2B5EF4-FFF2-40B4-BE49-F238E27FC236}">
                <a16:creationId xmlns:a16="http://schemas.microsoft.com/office/drawing/2014/main" id="{E6A73541-B192-1487-FCC1-D15E689D0C9D}"/>
              </a:ext>
            </a:extLst>
          </p:cNvPr>
          <p:cNvSpPr txBox="1">
            <a:spLocks/>
          </p:cNvSpPr>
          <p:nvPr/>
        </p:nvSpPr>
        <p:spPr>
          <a:xfrm>
            <a:off x="5060126" y="5074497"/>
            <a:ext cx="6534111" cy="986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bg2"/>
                </a:solidFill>
                <a:latin typeface="+mn-lt"/>
                <a:ea typeface="+mj-ea"/>
                <a:cs typeface="+mj-cs"/>
              </a:defRPr>
            </a:lvl1pPr>
          </a:lstStyle>
          <a:p>
            <a:endParaRPr lang="en-US" sz="2400">
              <a:solidFill>
                <a:srgbClr val="78BE20"/>
              </a:solidFill>
              <a:latin typeface="+mj-lt"/>
            </a:endParaRPr>
          </a:p>
        </p:txBody>
      </p:sp>
      <p:pic>
        <p:nvPicPr>
          <p:cNvPr id="2" name="Picture 1" descr="A map of a site&#10;&#10;AI-generated content may be incorrect.">
            <a:extLst>
              <a:ext uri="{FF2B5EF4-FFF2-40B4-BE49-F238E27FC236}">
                <a16:creationId xmlns:a16="http://schemas.microsoft.com/office/drawing/2014/main" id="{C620B41F-89A3-0D2E-9634-F655A035D2B9}"/>
              </a:ext>
            </a:extLst>
          </p:cNvPr>
          <p:cNvPicPr>
            <a:picLocks noChangeAspect="1"/>
          </p:cNvPicPr>
          <p:nvPr/>
        </p:nvPicPr>
        <p:blipFill>
          <a:blip r:embed="rId3"/>
          <a:stretch>
            <a:fillRect/>
          </a:stretch>
        </p:blipFill>
        <p:spPr>
          <a:xfrm>
            <a:off x="2017554" y="1348154"/>
            <a:ext cx="6081908" cy="4935416"/>
          </a:xfrm>
          <a:prstGeom prst="rect">
            <a:avLst/>
          </a:prstGeom>
        </p:spPr>
      </p:pic>
      <p:sp>
        <p:nvSpPr>
          <p:cNvPr id="10" name="TextBox 9">
            <a:extLst>
              <a:ext uri="{FF2B5EF4-FFF2-40B4-BE49-F238E27FC236}">
                <a16:creationId xmlns:a16="http://schemas.microsoft.com/office/drawing/2014/main" id="{20FBF01E-A746-D1B9-73D2-5FE368117A90}"/>
              </a:ext>
            </a:extLst>
          </p:cNvPr>
          <p:cNvSpPr txBox="1"/>
          <p:nvPr/>
        </p:nvSpPr>
        <p:spPr>
          <a:xfrm>
            <a:off x="9855854" y="2039485"/>
            <a:ext cx="2114741" cy="1077218"/>
          </a:xfrm>
          <a:prstGeom prst="rect">
            <a:avLst/>
          </a:prstGeom>
          <a:noFill/>
        </p:spPr>
        <p:txBody>
          <a:bodyPr wrap="square" lIns="91440" tIns="45720" rIns="91440" bIns="45720" rtlCol="0" anchor="t">
            <a:spAutoFit/>
          </a:bodyPr>
          <a:lstStyle/>
          <a:p>
            <a:r>
              <a:rPr lang="en-GB" sz="1600"/>
              <a:t>Proposed Route between field boundary and Solar fence line</a:t>
            </a:r>
            <a:endParaRPr lang="en-GB" sz="1600">
              <a:ea typeface="Calibri"/>
              <a:cs typeface="Calibri"/>
            </a:endParaRPr>
          </a:p>
        </p:txBody>
      </p:sp>
      <p:cxnSp>
        <p:nvCxnSpPr>
          <p:cNvPr id="13" name="Straight Arrow Connector 12">
            <a:extLst>
              <a:ext uri="{FF2B5EF4-FFF2-40B4-BE49-F238E27FC236}">
                <a16:creationId xmlns:a16="http://schemas.microsoft.com/office/drawing/2014/main" id="{5B91B283-5E59-4534-1C8E-1B22025F054C}"/>
              </a:ext>
            </a:extLst>
          </p:cNvPr>
          <p:cNvCxnSpPr/>
          <p:nvPr/>
        </p:nvCxnSpPr>
        <p:spPr>
          <a:xfrm>
            <a:off x="8466991" y="2432538"/>
            <a:ext cx="1245578" cy="143608"/>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32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25B7-A329-4FEF-BD51-323F05FF8A04}"/>
              </a:ext>
            </a:extLst>
          </p:cNvPr>
          <p:cNvSpPr>
            <a:spLocks noGrp="1"/>
          </p:cNvSpPr>
          <p:nvPr>
            <p:ph type="title"/>
          </p:nvPr>
        </p:nvSpPr>
        <p:spPr>
          <a:xfrm>
            <a:off x="335361" y="375786"/>
            <a:ext cx="11561073" cy="560153"/>
          </a:xfrm>
        </p:spPr>
        <p:txBody>
          <a:bodyPr wrap="square" lIns="91440" tIns="45720" rIns="91440" bIns="45720" anchor="t">
            <a:spAutoFit/>
          </a:bodyPr>
          <a:lstStyle/>
          <a:p>
            <a:r>
              <a:rPr lang="en-GB" sz="3200">
                <a:latin typeface="+mj-lt"/>
                <a:cs typeface="+mj-cs"/>
              </a:rPr>
              <a:t>Benefits from the proposed scheme</a:t>
            </a:r>
            <a:endParaRPr lang="en-GB" sz="3200">
              <a:latin typeface="+mj-lt"/>
              <a:ea typeface="Calibri Light"/>
              <a:cs typeface="Calibri Light"/>
            </a:endParaRPr>
          </a:p>
        </p:txBody>
      </p:sp>
      <p:grpSp>
        <p:nvGrpSpPr>
          <p:cNvPr id="12" name="Group 11">
            <a:extLst>
              <a:ext uri="{FF2B5EF4-FFF2-40B4-BE49-F238E27FC236}">
                <a16:creationId xmlns:a16="http://schemas.microsoft.com/office/drawing/2014/main" id="{FA35AB78-2F14-489B-B336-7923DAE23DF0}"/>
              </a:ext>
            </a:extLst>
          </p:cNvPr>
          <p:cNvGrpSpPr/>
          <p:nvPr/>
        </p:nvGrpSpPr>
        <p:grpSpPr>
          <a:xfrm>
            <a:off x="483938" y="1218029"/>
            <a:ext cx="4596062" cy="929220"/>
            <a:chOff x="102686" y="1310902"/>
            <a:chExt cx="990234" cy="767600"/>
          </a:xfrm>
          <a:solidFill>
            <a:schemeClr val="accent6">
              <a:lumMod val="40000"/>
              <a:lumOff val="60000"/>
            </a:schemeClr>
          </a:solidFill>
        </p:grpSpPr>
        <p:sp>
          <p:nvSpPr>
            <p:cNvPr id="14" name="Rectangle: Rounded Corners 13">
              <a:extLst>
                <a:ext uri="{FF2B5EF4-FFF2-40B4-BE49-F238E27FC236}">
                  <a16:creationId xmlns:a16="http://schemas.microsoft.com/office/drawing/2014/main" id="{5409DB1C-48AD-4D40-B7D8-887CB4199F4F}"/>
                </a:ext>
              </a:extLst>
            </p:cNvPr>
            <p:cNvSpPr/>
            <p:nvPr/>
          </p:nvSpPr>
          <p:spPr>
            <a:xfrm>
              <a:off x="102686" y="1310902"/>
              <a:ext cx="990234" cy="76760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Rectangle: Rounded Corners 4">
              <a:extLst>
                <a:ext uri="{FF2B5EF4-FFF2-40B4-BE49-F238E27FC236}">
                  <a16:creationId xmlns:a16="http://schemas.microsoft.com/office/drawing/2014/main" id="{7CB5202A-27C8-45C8-8B5D-217C5E88DFE0}"/>
                </a:ext>
              </a:extLst>
            </p:cNvPr>
            <p:cNvSpPr txBox="1"/>
            <p:nvPr/>
          </p:nvSpPr>
          <p:spPr>
            <a:xfrm>
              <a:off x="125168" y="1333384"/>
              <a:ext cx="945270" cy="722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600" b="1" kern="1200">
                  <a:solidFill>
                    <a:schemeClr val="tx1"/>
                  </a:solidFill>
                  <a:latin typeface="Arial" panose="020B0604020202020204" pitchFamily="34" charset="0"/>
                  <a:cs typeface="Arial" panose="020B0604020202020204" pitchFamily="34" charset="0"/>
                </a:rPr>
                <a:t>Biodiversity and Landscape Enhancements </a:t>
              </a:r>
            </a:p>
          </p:txBody>
        </p:sp>
      </p:grpSp>
      <p:grpSp>
        <p:nvGrpSpPr>
          <p:cNvPr id="16" name="Group 15">
            <a:extLst>
              <a:ext uri="{FF2B5EF4-FFF2-40B4-BE49-F238E27FC236}">
                <a16:creationId xmlns:a16="http://schemas.microsoft.com/office/drawing/2014/main" id="{F13D4C54-B0AE-4CE1-8643-ECAA9A1B739E}"/>
              </a:ext>
            </a:extLst>
          </p:cNvPr>
          <p:cNvGrpSpPr/>
          <p:nvPr/>
        </p:nvGrpSpPr>
        <p:grpSpPr>
          <a:xfrm>
            <a:off x="5322788" y="939589"/>
            <a:ext cx="6180098" cy="1572580"/>
            <a:chOff x="102686" y="1292373"/>
            <a:chExt cx="990234" cy="767600"/>
          </a:xfrm>
          <a:solidFill>
            <a:schemeClr val="accent6">
              <a:lumMod val="60000"/>
              <a:lumOff val="40000"/>
            </a:schemeClr>
          </a:solidFill>
        </p:grpSpPr>
        <p:sp>
          <p:nvSpPr>
            <p:cNvPr id="17" name="Rectangle: Rounded Corners 16">
              <a:extLst>
                <a:ext uri="{FF2B5EF4-FFF2-40B4-BE49-F238E27FC236}">
                  <a16:creationId xmlns:a16="http://schemas.microsoft.com/office/drawing/2014/main" id="{D73A0CC9-3926-45C9-B3FD-288115E31B09}"/>
                </a:ext>
              </a:extLst>
            </p:cNvPr>
            <p:cNvSpPr/>
            <p:nvPr/>
          </p:nvSpPr>
          <p:spPr>
            <a:xfrm>
              <a:off x="102686" y="1292373"/>
              <a:ext cx="990234" cy="76760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9" name="Rectangle: Rounded Corners 4">
              <a:extLst>
                <a:ext uri="{FF2B5EF4-FFF2-40B4-BE49-F238E27FC236}">
                  <a16:creationId xmlns:a16="http://schemas.microsoft.com/office/drawing/2014/main" id="{1C2AD56D-6576-42CF-8A27-9B49D3BE8372}"/>
                </a:ext>
              </a:extLst>
            </p:cNvPr>
            <p:cNvSpPr txBox="1"/>
            <p:nvPr/>
          </p:nvSpPr>
          <p:spPr>
            <a:xfrm>
              <a:off x="125168" y="1333384"/>
              <a:ext cx="945270" cy="6810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171450" lvl="0" indent="-171450" defTabSz="466725">
                <a:lnSpc>
                  <a:spcPct val="90000"/>
                </a:lnSpc>
                <a:spcBef>
                  <a:spcPct val="0"/>
                </a:spcBef>
                <a:spcAft>
                  <a:spcPct val="35000"/>
                </a:spcAft>
                <a:buFont typeface="Arial" panose="020B0604020202020204" pitchFamily="34" charset="0"/>
                <a:buChar char="•"/>
              </a:pPr>
              <a:r>
                <a:rPr lang="en-GB" sz="1200" b="1" kern="1200">
                  <a:solidFill>
                    <a:schemeClr val="tx1"/>
                  </a:solidFill>
                  <a:latin typeface="Arial"/>
                  <a:cs typeface="Arial"/>
                </a:rPr>
                <a:t>A site-specific Biodiversity plan, and Landscape Strategy, will be devised to cover the lifetime of the project</a:t>
              </a:r>
            </a:p>
            <a:p>
              <a:pPr marL="171450" lvl="0" indent="-171450" defTabSz="466725">
                <a:lnSpc>
                  <a:spcPct val="90000"/>
                </a:lnSpc>
                <a:spcBef>
                  <a:spcPct val="0"/>
                </a:spcBef>
                <a:spcAft>
                  <a:spcPct val="35000"/>
                </a:spcAft>
                <a:buFont typeface="Arial" panose="020B0604020202020204" pitchFamily="34" charset="0"/>
                <a:buChar char="•"/>
              </a:pPr>
              <a:r>
                <a:rPr lang="en-GB" sz="1200" b="1" kern="1200">
                  <a:solidFill>
                    <a:schemeClr val="tx1"/>
                  </a:solidFill>
                  <a:latin typeface="Arial"/>
                  <a:cs typeface="Arial"/>
                </a:rPr>
                <a:t>New sections and enhancements of native hedgerows, trees, and wildflower meadow will be looked at and planted if suitable around the site</a:t>
              </a:r>
            </a:p>
            <a:p>
              <a:pPr marL="171450" indent="-171450" defTabSz="466725">
                <a:lnSpc>
                  <a:spcPct val="90000"/>
                </a:lnSpc>
                <a:spcBef>
                  <a:spcPct val="0"/>
                </a:spcBef>
                <a:spcAft>
                  <a:spcPct val="35000"/>
                </a:spcAft>
                <a:buFont typeface="Arial" panose="020B0604020202020204" pitchFamily="34" charset="0"/>
                <a:buChar char="•"/>
              </a:pPr>
              <a:r>
                <a:rPr lang="en-GB" sz="1200" b="1" kern="1200">
                  <a:solidFill>
                    <a:schemeClr val="tx1"/>
                  </a:solidFill>
                  <a:latin typeface="Arial"/>
                  <a:cs typeface="Arial"/>
                </a:rPr>
                <a:t>Bird, owl and bat box and hibernacula's can be introduced</a:t>
              </a:r>
            </a:p>
            <a:p>
              <a:pPr marL="171450" indent="-171450" defTabSz="466725">
                <a:lnSpc>
                  <a:spcPct val="90000"/>
                </a:lnSpc>
                <a:spcBef>
                  <a:spcPct val="0"/>
                </a:spcBef>
                <a:spcAft>
                  <a:spcPct val="35000"/>
                </a:spcAft>
                <a:buFont typeface="Arial" panose="020B0604020202020204" pitchFamily="34" charset="0"/>
                <a:buChar char="•"/>
              </a:pPr>
              <a:r>
                <a:rPr lang="en-GB" sz="1200" b="1" kern="1200">
                  <a:solidFill>
                    <a:schemeClr val="tx1"/>
                  </a:solidFill>
                  <a:latin typeface="Arial"/>
                  <a:cs typeface="Arial"/>
                </a:rPr>
                <a:t>Opportunity for the community to benefit from wider planting and enhancements</a:t>
              </a:r>
            </a:p>
          </p:txBody>
        </p:sp>
      </p:grpSp>
      <p:sp>
        <p:nvSpPr>
          <p:cNvPr id="21" name="Rectangle: Rounded Corners 20">
            <a:extLst>
              <a:ext uri="{FF2B5EF4-FFF2-40B4-BE49-F238E27FC236}">
                <a16:creationId xmlns:a16="http://schemas.microsoft.com/office/drawing/2014/main" id="{23901379-C674-450D-B360-8E49F85309F5}"/>
              </a:ext>
            </a:extLst>
          </p:cNvPr>
          <p:cNvSpPr/>
          <p:nvPr/>
        </p:nvSpPr>
        <p:spPr>
          <a:xfrm>
            <a:off x="483938" y="2905036"/>
            <a:ext cx="4596062" cy="797127"/>
          </a:xfrm>
          <a:prstGeom prst="roundRect">
            <a:avLst>
              <a:gd name="adj" fmla="val 10000"/>
            </a:avLst>
          </a:prstGeom>
          <a:solidFill>
            <a:schemeClr val="accent6">
              <a:lumMod val="40000"/>
              <a:lumOff val="6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grpSp>
        <p:nvGrpSpPr>
          <p:cNvPr id="23" name="Group 22">
            <a:extLst>
              <a:ext uri="{FF2B5EF4-FFF2-40B4-BE49-F238E27FC236}">
                <a16:creationId xmlns:a16="http://schemas.microsoft.com/office/drawing/2014/main" id="{6698A526-2677-4AEA-8CD8-ACBC96F25457}"/>
              </a:ext>
            </a:extLst>
          </p:cNvPr>
          <p:cNvGrpSpPr/>
          <p:nvPr/>
        </p:nvGrpSpPr>
        <p:grpSpPr>
          <a:xfrm>
            <a:off x="5324868" y="2663218"/>
            <a:ext cx="6180098" cy="1159749"/>
            <a:chOff x="102686" y="1310902"/>
            <a:chExt cx="990234" cy="767600"/>
          </a:xfrm>
          <a:solidFill>
            <a:schemeClr val="accent6">
              <a:lumMod val="60000"/>
              <a:lumOff val="40000"/>
            </a:schemeClr>
          </a:solidFill>
        </p:grpSpPr>
        <p:sp>
          <p:nvSpPr>
            <p:cNvPr id="24" name="Rectangle: Rounded Corners 23">
              <a:extLst>
                <a:ext uri="{FF2B5EF4-FFF2-40B4-BE49-F238E27FC236}">
                  <a16:creationId xmlns:a16="http://schemas.microsoft.com/office/drawing/2014/main" id="{97FEDDB8-7243-4860-9A90-1E3487B7071A}"/>
                </a:ext>
              </a:extLst>
            </p:cNvPr>
            <p:cNvSpPr/>
            <p:nvPr/>
          </p:nvSpPr>
          <p:spPr>
            <a:xfrm>
              <a:off x="102686" y="1310902"/>
              <a:ext cx="990234" cy="76760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5" name="Rectangle: Rounded Corners 4">
              <a:extLst>
                <a:ext uri="{FF2B5EF4-FFF2-40B4-BE49-F238E27FC236}">
                  <a16:creationId xmlns:a16="http://schemas.microsoft.com/office/drawing/2014/main" id="{8EF6B53B-C914-4C1D-AF82-29964B55E567}"/>
                </a:ext>
              </a:extLst>
            </p:cNvPr>
            <p:cNvSpPr txBox="1"/>
            <p:nvPr/>
          </p:nvSpPr>
          <p:spPr>
            <a:xfrm>
              <a:off x="125168" y="1333384"/>
              <a:ext cx="945270" cy="722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171450" indent="-171450" defTabSz="466725">
                <a:lnSpc>
                  <a:spcPct val="90000"/>
                </a:lnSpc>
                <a:spcBef>
                  <a:spcPct val="0"/>
                </a:spcBef>
                <a:spcAft>
                  <a:spcPct val="35000"/>
                </a:spcAft>
                <a:buFont typeface="Arial" panose="020B0604020202020204" pitchFamily="34" charset="0"/>
                <a:buChar char="•"/>
              </a:pPr>
              <a:r>
                <a:rPr lang="en-GB" sz="1200" b="1">
                  <a:solidFill>
                    <a:schemeClr val="tx1"/>
                  </a:solidFill>
                  <a:latin typeface="Arial"/>
                  <a:cs typeface="Arial"/>
                </a:rPr>
                <a:t>Opportunities for the local community to be involved in ongoing ecological maintenance</a:t>
              </a:r>
            </a:p>
            <a:p>
              <a:pPr marL="171450" indent="-171450" defTabSz="466725">
                <a:lnSpc>
                  <a:spcPct val="90000"/>
                </a:lnSpc>
                <a:spcBef>
                  <a:spcPct val="0"/>
                </a:spcBef>
                <a:spcAft>
                  <a:spcPct val="35000"/>
                </a:spcAft>
                <a:buFont typeface="Arial" panose="020B0604020202020204" pitchFamily="34" charset="0"/>
                <a:buChar char="•"/>
              </a:pPr>
              <a:r>
                <a:rPr lang="en-GB" sz="1200" b="1">
                  <a:solidFill>
                    <a:schemeClr val="tx1"/>
                  </a:solidFill>
                  <a:latin typeface="Arial"/>
                  <a:cs typeface="Arial"/>
                </a:rPr>
                <a:t>At Anesco we feel it is important to help nurture young people and solar schemes like this offer opportunities for educational school visits to site with Anesco engineers to understand the importance of Solar for a sustainable net zero grid network in the UK</a:t>
              </a:r>
              <a:endParaRPr lang="en-GB" sz="1200" b="1" kern="1200">
                <a:solidFill>
                  <a:schemeClr val="tx1"/>
                </a:solidFill>
                <a:latin typeface="Arial"/>
                <a:cs typeface="Arial"/>
              </a:endParaRPr>
            </a:p>
          </p:txBody>
        </p:sp>
      </p:grpSp>
      <p:sp>
        <p:nvSpPr>
          <p:cNvPr id="3" name="TextBox 2">
            <a:extLst>
              <a:ext uri="{FF2B5EF4-FFF2-40B4-BE49-F238E27FC236}">
                <a16:creationId xmlns:a16="http://schemas.microsoft.com/office/drawing/2014/main" id="{AA8B9287-0ED1-6AD7-9E39-CAB23640C691}"/>
              </a:ext>
            </a:extLst>
          </p:cNvPr>
          <p:cNvSpPr txBox="1"/>
          <p:nvPr/>
        </p:nvSpPr>
        <p:spPr>
          <a:xfrm>
            <a:off x="5324868" y="6482214"/>
            <a:ext cx="1582057" cy="261610"/>
          </a:xfrm>
          <a:prstGeom prst="rect">
            <a:avLst/>
          </a:prstGeom>
          <a:solidFill>
            <a:schemeClr val="bg1"/>
          </a:solidFill>
        </p:spPr>
        <p:txBody>
          <a:bodyPr wrap="square" lIns="91440" tIns="45720" rIns="91440" bIns="45720" rtlCol="0" anchor="t">
            <a:spAutoFit/>
          </a:bodyPr>
          <a:lstStyle/>
          <a:p>
            <a:r>
              <a:rPr lang="en-GB" sz="1050"/>
              <a:t>Confidential June 2025</a:t>
            </a:r>
          </a:p>
        </p:txBody>
      </p:sp>
      <p:grpSp>
        <p:nvGrpSpPr>
          <p:cNvPr id="4" name="Group 3">
            <a:extLst>
              <a:ext uri="{FF2B5EF4-FFF2-40B4-BE49-F238E27FC236}">
                <a16:creationId xmlns:a16="http://schemas.microsoft.com/office/drawing/2014/main" id="{6CAD93B6-0E2F-0994-7FD8-9DE04EBCDC5C}"/>
              </a:ext>
            </a:extLst>
          </p:cNvPr>
          <p:cNvGrpSpPr/>
          <p:nvPr/>
        </p:nvGrpSpPr>
        <p:grpSpPr>
          <a:xfrm>
            <a:off x="488695" y="4538048"/>
            <a:ext cx="4596062" cy="929220"/>
            <a:chOff x="340373" y="1731475"/>
            <a:chExt cx="990234" cy="767600"/>
          </a:xfrm>
          <a:solidFill>
            <a:schemeClr val="accent6">
              <a:lumMod val="40000"/>
              <a:lumOff val="60000"/>
            </a:schemeClr>
          </a:solidFill>
        </p:grpSpPr>
        <p:sp>
          <p:nvSpPr>
            <p:cNvPr id="5" name="Rectangle: Rounded Corners 4">
              <a:extLst>
                <a:ext uri="{FF2B5EF4-FFF2-40B4-BE49-F238E27FC236}">
                  <a16:creationId xmlns:a16="http://schemas.microsoft.com/office/drawing/2014/main" id="{B669BD1A-8A2C-C92F-8391-98DAA19D49D8}"/>
                </a:ext>
              </a:extLst>
            </p:cNvPr>
            <p:cNvSpPr/>
            <p:nvPr/>
          </p:nvSpPr>
          <p:spPr>
            <a:xfrm>
              <a:off x="340373" y="1731475"/>
              <a:ext cx="990234" cy="76760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6" name="Rectangle: Rounded Corners 4">
              <a:extLst>
                <a:ext uri="{FF2B5EF4-FFF2-40B4-BE49-F238E27FC236}">
                  <a16:creationId xmlns:a16="http://schemas.microsoft.com/office/drawing/2014/main" id="{CC2C7B97-9C9E-1BCE-BE9E-C22E6E3D85E9}"/>
                </a:ext>
              </a:extLst>
            </p:cNvPr>
            <p:cNvSpPr txBox="1"/>
            <p:nvPr/>
          </p:nvSpPr>
          <p:spPr>
            <a:xfrm>
              <a:off x="362855" y="1753957"/>
              <a:ext cx="945270" cy="722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466725">
                <a:lnSpc>
                  <a:spcPct val="90000"/>
                </a:lnSpc>
                <a:spcBef>
                  <a:spcPct val="0"/>
                </a:spcBef>
                <a:spcAft>
                  <a:spcPct val="35000"/>
                </a:spcAft>
                <a:buNone/>
              </a:pPr>
              <a:r>
                <a:rPr lang="en-GB" sz="1600" b="1">
                  <a:solidFill>
                    <a:schemeClr val="tx1"/>
                  </a:solidFill>
                  <a:latin typeface="Arial"/>
                  <a:cs typeface="Arial"/>
                </a:rPr>
                <a:t>Community</a:t>
              </a:r>
              <a:endParaRPr lang="en-US" sz="1600">
                <a:solidFill>
                  <a:schemeClr val="tx1"/>
                </a:solidFill>
                <a:ea typeface="Calibri"/>
                <a:cs typeface="Calibri"/>
              </a:endParaRPr>
            </a:p>
          </p:txBody>
        </p:sp>
      </p:grpSp>
      <p:sp>
        <p:nvSpPr>
          <p:cNvPr id="8" name="Rectangle: Rounded Corners 4">
            <a:extLst>
              <a:ext uri="{FF2B5EF4-FFF2-40B4-BE49-F238E27FC236}">
                <a16:creationId xmlns:a16="http://schemas.microsoft.com/office/drawing/2014/main" id="{124F07AA-0AB8-342C-2C28-4BE288702DD9}"/>
              </a:ext>
            </a:extLst>
          </p:cNvPr>
          <p:cNvSpPr txBox="1"/>
          <p:nvPr/>
        </p:nvSpPr>
        <p:spPr>
          <a:xfrm>
            <a:off x="721996" y="2924032"/>
            <a:ext cx="4141183" cy="781005"/>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466725">
              <a:lnSpc>
                <a:spcPct val="90000"/>
              </a:lnSpc>
              <a:spcBef>
                <a:spcPct val="0"/>
              </a:spcBef>
              <a:spcAft>
                <a:spcPct val="35000"/>
              </a:spcAft>
              <a:buNone/>
            </a:pPr>
            <a:r>
              <a:rPr lang="en-GB" sz="1600" b="1">
                <a:solidFill>
                  <a:schemeClr val="tx1"/>
                </a:solidFill>
                <a:latin typeface="Arial"/>
                <a:cs typeface="Arial"/>
              </a:rPr>
              <a:t>Education</a:t>
            </a:r>
            <a:endParaRPr lang="en-US"/>
          </a:p>
        </p:txBody>
      </p:sp>
      <p:grpSp>
        <p:nvGrpSpPr>
          <p:cNvPr id="9" name="Group 8">
            <a:extLst>
              <a:ext uri="{FF2B5EF4-FFF2-40B4-BE49-F238E27FC236}">
                <a16:creationId xmlns:a16="http://schemas.microsoft.com/office/drawing/2014/main" id="{02AD43A3-491E-0C7A-A4CD-97F1D6066864}"/>
              </a:ext>
            </a:extLst>
          </p:cNvPr>
          <p:cNvGrpSpPr/>
          <p:nvPr/>
        </p:nvGrpSpPr>
        <p:grpSpPr>
          <a:xfrm>
            <a:off x="5321579" y="4007688"/>
            <a:ext cx="6182668" cy="2200071"/>
            <a:chOff x="5321579" y="1557565"/>
            <a:chExt cx="990234" cy="767600"/>
          </a:xfrm>
          <a:solidFill>
            <a:schemeClr val="accent6">
              <a:lumMod val="60000"/>
              <a:lumOff val="40000"/>
            </a:schemeClr>
          </a:solidFill>
        </p:grpSpPr>
        <p:sp>
          <p:nvSpPr>
            <p:cNvPr id="11" name="Rectangle: Rounded Corners 10">
              <a:extLst>
                <a:ext uri="{FF2B5EF4-FFF2-40B4-BE49-F238E27FC236}">
                  <a16:creationId xmlns:a16="http://schemas.microsoft.com/office/drawing/2014/main" id="{0202AF70-0E65-B640-B216-48372F910054}"/>
                </a:ext>
              </a:extLst>
            </p:cNvPr>
            <p:cNvSpPr/>
            <p:nvPr/>
          </p:nvSpPr>
          <p:spPr>
            <a:xfrm>
              <a:off x="5321579" y="1557565"/>
              <a:ext cx="990234" cy="76760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3" name="Rectangle: Rounded Corners 4">
              <a:extLst>
                <a:ext uri="{FF2B5EF4-FFF2-40B4-BE49-F238E27FC236}">
                  <a16:creationId xmlns:a16="http://schemas.microsoft.com/office/drawing/2014/main" id="{2EE5DAE6-8948-FB52-27A2-989558287CF5}"/>
                </a:ext>
              </a:extLst>
            </p:cNvPr>
            <p:cNvSpPr txBox="1"/>
            <p:nvPr/>
          </p:nvSpPr>
          <p:spPr>
            <a:xfrm>
              <a:off x="5345939" y="1622088"/>
              <a:ext cx="945270" cy="6724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466725">
                <a:lnSpc>
                  <a:spcPct val="90000"/>
                </a:lnSpc>
                <a:spcBef>
                  <a:spcPct val="0"/>
                </a:spcBef>
                <a:spcAft>
                  <a:spcPct val="35000"/>
                </a:spcAft>
              </a:pPr>
              <a:r>
                <a:rPr lang="en-GB" sz="1200" b="1" dirty="0">
                  <a:solidFill>
                    <a:schemeClr val="tx1"/>
                  </a:solidFill>
                  <a:latin typeface="Arial"/>
                  <a:cs typeface="Arial"/>
                </a:rPr>
                <a:t>Anesco are committed to assisting local communities and are happy to offer support, reasonable funding and assist in community projects. For example, Anesco could:</a:t>
              </a:r>
            </a:p>
            <a:p>
              <a:pPr marL="285750" indent="-285750" defTabSz="466725">
                <a:buFont typeface="Arial"/>
                <a:buChar char="•"/>
              </a:pPr>
              <a:r>
                <a:rPr lang="en-GB" sz="1200" b="1" dirty="0">
                  <a:solidFill>
                    <a:schemeClr val="tx1"/>
                  </a:solidFill>
                  <a:latin typeface="Arial"/>
                  <a:cs typeface="Arial"/>
                </a:rPr>
                <a:t>Help with the LED lighting in the local area</a:t>
              </a:r>
            </a:p>
            <a:p>
              <a:pPr marL="285750" indent="-285750" defTabSz="466725">
                <a:buFont typeface="Arial"/>
                <a:buChar char="•"/>
              </a:pPr>
              <a:r>
                <a:rPr lang="en-GB" sz="1200" b="1" dirty="0">
                  <a:solidFill>
                    <a:schemeClr val="tx1"/>
                  </a:solidFill>
                  <a:latin typeface="Arial"/>
                  <a:cs typeface="Arial"/>
                </a:rPr>
                <a:t>Help with local projects, such as a path or gate that needs upgrading/fixing, or a new fence installed around a playground. </a:t>
              </a:r>
            </a:p>
            <a:p>
              <a:pPr marL="285750" indent="-285750" defTabSz="466725">
                <a:buFont typeface="Arial"/>
                <a:buChar char="•"/>
              </a:pPr>
              <a:r>
                <a:rPr lang="en-GB" sz="1200" b="1" dirty="0">
                  <a:solidFill>
                    <a:schemeClr val="tx1"/>
                  </a:solidFill>
                  <a:latin typeface="Arial"/>
                  <a:cs typeface="Arial"/>
                </a:rPr>
                <a:t>A new walking route is to be added to the southern parcel of the land around the perimeter of the solar panels for the local community to utilise.</a:t>
              </a:r>
            </a:p>
            <a:p>
              <a:pPr marL="285750" indent="-285750" defTabSz="466725">
                <a:buFont typeface="Arial"/>
                <a:buChar char="•"/>
              </a:pPr>
              <a:r>
                <a:rPr lang="en-GB" sz="1200" b="1" dirty="0">
                  <a:solidFill>
                    <a:schemeClr val="tx1"/>
                  </a:solidFill>
                  <a:latin typeface="Arial"/>
                  <a:cs typeface="Arial"/>
                </a:rPr>
                <a:t>We would welcome conversations around specific project support in the area</a:t>
              </a:r>
              <a:endParaRPr lang="en-GB" sz="1200" dirty="0">
                <a:solidFill>
                  <a:schemeClr val="tx1"/>
                </a:solidFill>
              </a:endParaRPr>
            </a:p>
            <a:p>
              <a:pPr defTabSz="466725">
                <a:lnSpc>
                  <a:spcPct val="90000"/>
                </a:lnSpc>
                <a:spcBef>
                  <a:spcPct val="0"/>
                </a:spcBef>
                <a:spcAft>
                  <a:spcPct val="35000"/>
                </a:spcAft>
              </a:pPr>
              <a:endParaRPr lang="en-GB" sz="1050" b="1" dirty="0">
                <a:solidFill>
                  <a:schemeClr val="tx1"/>
                </a:solidFill>
                <a:latin typeface="Arial"/>
                <a:cs typeface="Arial"/>
              </a:endParaRPr>
            </a:p>
          </p:txBody>
        </p:sp>
      </p:grpSp>
    </p:spTree>
    <p:extLst>
      <p:ext uri="{BB962C8B-B14F-4D97-AF65-F5344CB8AC3E}">
        <p14:creationId xmlns:p14="http://schemas.microsoft.com/office/powerpoint/2010/main" val="3549708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2854CF-1DA6-43DC-89F6-838E2043988B}"/>
              </a:ext>
            </a:extLst>
          </p:cNvPr>
          <p:cNvPicPr>
            <a:picLocks noChangeAspect="1"/>
          </p:cNvPicPr>
          <p:nvPr/>
        </p:nvPicPr>
        <p:blipFill rotWithShape="1">
          <a:blip r:embed="rId3"/>
          <a:srcRect l="46684" t="6836" b="7523"/>
          <a:stretch/>
        </p:blipFill>
        <p:spPr>
          <a:xfrm>
            <a:off x="-1" y="0"/>
            <a:ext cx="3629357" cy="6858000"/>
          </a:xfrm>
          <a:prstGeom prst="rect">
            <a:avLst/>
          </a:prstGeom>
        </p:spPr>
      </p:pic>
      <p:sp>
        <p:nvSpPr>
          <p:cNvPr id="2" name="Title 1">
            <a:extLst>
              <a:ext uri="{FF2B5EF4-FFF2-40B4-BE49-F238E27FC236}">
                <a16:creationId xmlns:a16="http://schemas.microsoft.com/office/drawing/2014/main" id="{4995D96D-065A-49C1-9A5C-E2D114264684}"/>
              </a:ext>
            </a:extLst>
          </p:cNvPr>
          <p:cNvSpPr>
            <a:spLocks noGrp="1"/>
          </p:cNvSpPr>
          <p:nvPr>
            <p:ph type="title"/>
          </p:nvPr>
        </p:nvSpPr>
        <p:spPr>
          <a:xfrm>
            <a:off x="5138947" y="2586444"/>
            <a:ext cx="5120096" cy="1919756"/>
          </a:xfrm>
        </p:spPr>
        <p:txBody>
          <a:bodyPr/>
          <a:lstStyle/>
          <a:p>
            <a:pPr algn="ctr"/>
            <a:r>
              <a:rPr lang="en-GB" sz="3000">
                <a:latin typeface="+mj-lt"/>
                <a:cs typeface="+mj-cs"/>
              </a:rPr>
              <a:t>Thank you for your time.</a:t>
            </a:r>
            <a:br>
              <a:rPr lang="en-GB" sz="2000">
                <a:latin typeface="+mj-lt"/>
                <a:cs typeface="+mj-cs"/>
              </a:rPr>
            </a:br>
            <a:br>
              <a:rPr lang="en-GB" sz="2000">
                <a:latin typeface="+mj-lt"/>
                <a:cs typeface="+mj-cs"/>
              </a:rPr>
            </a:br>
            <a:br>
              <a:rPr lang="en-GB" sz="2000">
                <a:latin typeface="+mj-lt"/>
                <a:cs typeface="+mj-cs"/>
              </a:rPr>
            </a:br>
            <a:r>
              <a:rPr lang="en-GB" sz="1500">
                <a:latin typeface="+mj-lt"/>
                <a:ea typeface="Calibri Light"/>
                <a:cs typeface="Calibri Light"/>
              </a:rPr>
              <a:t>Please contact </a:t>
            </a:r>
            <a:r>
              <a:rPr lang="en-GB" sz="1500" b="0">
                <a:latin typeface="Arial"/>
                <a:ea typeface="Calibri Light"/>
                <a:cs typeface="Arial"/>
              </a:rPr>
              <a:t>projectdevelopment@anesco.co.uk</a:t>
            </a:r>
            <a:br>
              <a:rPr lang="en-GB" sz="2000">
                <a:latin typeface="+mj-lt"/>
                <a:cs typeface="+mj-cs"/>
              </a:rPr>
            </a:br>
            <a:br>
              <a:rPr lang="en-GB" sz="2000">
                <a:latin typeface="+mj-lt"/>
                <a:cs typeface="+mj-cs"/>
              </a:rPr>
            </a:br>
            <a:endParaRPr lang="en-GB" sz="2000">
              <a:latin typeface="+mj-lt"/>
              <a:ea typeface="Calibri Light"/>
              <a:cs typeface="Calibri Light"/>
            </a:endParaRPr>
          </a:p>
        </p:txBody>
      </p:sp>
      <p:pic>
        <p:nvPicPr>
          <p:cNvPr id="64" name="Picture 2" descr="Anesco: Investment rounds, top customers, partners and investors ...">
            <a:extLst>
              <a:ext uri="{FF2B5EF4-FFF2-40B4-BE49-F238E27FC236}">
                <a16:creationId xmlns:a16="http://schemas.microsoft.com/office/drawing/2014/main" id="{4521D579-2E27-4D8D-A077-AADE45668B6E}"/>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34886" y="3080997"/>
            <a:ext cx="2025048" cy="80211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6">
            <a:extLst>
              <a:ext uri="{FF2B5EF4-FFF2-40B4-BE49-F238E27FC236}">
                <a16:creationId xmlns:a16="http://schemas.microsoft.com/office/drawing/2014/main" id="{7F3F4009-6AD2-439A-9D0B-C6FA4E2A3B40}"/>
              </a:ext>
            </a:extLst>
          </p:cNvPr>
          <p:cNvSpPr>
            <a:spLocks noChangeArrowheads="1"/>
          </p:cNvSpPr>
          <p:nvPr/>
        </p:nvSpPr>
        <p:spPr bwMode="auto">
          <a:xfrm>
            <a:off x="2873351" y="1268760"/>
            <a:ext cx="664269" cy="664269"/>
          </a:xfrm>
          <a:prstGeom prst="ellipse">
            <a:avLst/>
          </a:prstGeom>
          <a:solidFill>
            <a:schemeClr val="bg1">
              <a:lumMod val="95000"/>
            </a:schemeClr>
          </a:solidFill>
          <a:ln w="50800">
            <a:solidFill>
              <a:schemeClr val="accent4">
                <a:lumMod val="75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1" i="1" u="none" strike="noStrike" kern="0" cap="none" spc="0" normalizeH="0" baseline="0" noProof="0">
              <a:ln>
                <a:noFill/>
              </a:ln>
              <a:solidFill>
                <a:srgbClr val="57565A"/>
              </a:solidFill>
              <a:effectLst/>
              <a:uLnTx/>
              <a:uFillTx/>
              <a:latin typeface="Arial" panose="020B0604020202020204" pitchFamily="34" charset="0"/>
              <a:cs typeface="Arial" panose="020B0604020202020204" pitchFamily="34" charset="0"/>
            </a:endParaRPr>
          </a:p>
        </p:txBody>
      </p:sp>
      <p:sp>
        <p:nvSpPr>
          <p:cNvPr id="12" name="Oval 21">
            <a:extLst>
              <a:ext uri="{FF2B5EF4-FFF2-40B4-BE49-F238E27FC236}">
                <a16:creationId xmlns:a16="http://schemas.microsoft.com/office/drawing/2014/main" id="{775D8C4F-8CEF-410F-ADFD-6EC90897EACC}"/>
              </a:ext>
            </a:extLst>
          </p:cNvPr>
          <p:cNvSpPr>
            <a:spLocks noChangeArrowheads="1"/>
          </p:cNvSpPr>
          <p:nvPr/>
        </p:nvSpPr>
        <p:spPr bwMode="auto">
          <a:xfrm>
            <a:off x="3186317" y="2362833"/>
            <a:ext cx="664269" cy="664269"/>
          </a:xfrm>
          <a:prstGeom prst="ellipse">
            <a:avLst/>
          </a:prstGeom>
          <a:solidFill>
            <a:schemeClr val="bg1">
              <a:lumMod val="95000"/>
            </a:schemeClr>
          </a:solidFill>
          <a:ln w="50800" cap="rnd" cmpd="sng">
            <a:solidFill>
              <a:schemeClr val="accent4">
                <a:lumMod val="75000"/>
                <a:alpha val="85000"/>
              </a:scheme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1" i="1" u="none" strike="noStrike" kern="0" cap="none" spc="0" normalizeH="0" baseline="0" noProof="0">
              <a:ln>
                <a:noFill/>
              </a:ln>
              <a:solidFill>
                <a:srgbClr val="57565A"/>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F18C09EC-57E8-45B8-BFE4-3E5DC360137C}"/>
              </a:ext>
            </a:extLst>
          </p:cNvPr>
          <p:cNvSpPr>
            <a:spLocks noChangeArrowheads="1"/>
          </p:cNvSpPr>
          <p:nvPr/>
        </p:nvSpPr>
        <p:spPr bwMode="auto">
          <a:xfrm>
            <a:off x="3240154" y="3456906"/>
            <a:ext cx="664269" cy="664269"/>
          </a:xfrm>
          <a:prstGeom prst="ellipse">
            <a:avLst/>
          </a:prstGeom>
          <a:solidFill>
            <a:schemeClr val="bg1">
              <a:lumMod val="95000"/>
            </a:schemeClr>
          </a:solidFill>
          <a:ln w="50800">
            <a:solidFill>
              <a:schemeClr val="accent4">
                <a:lumMod val="75000"/>
                <a:alpha val="7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1" i="1" u="none" strike="noStrike" kern="0" cap="none" spc="0" normalizeH="0" baseline="0" noProof="0">
              <a:ln>
                <a:noFill/>
              </a:ln>
              <a:solidFill>
                <a:srgbClr val="57565A"/>
              </a:solidFill>
              <a:effectLst/>
              <a:uLnTx/>
              <a:uFillTx/>
              <a:latin typeface="Arial" panose="020B0604020202020204" pitchFamily="34" charset="0"/>
              <a:cs typeface="Arial" panose="020B0604020202020204" pitchFamily="34" charset="0"/>
            </a:endParaRPr>
          </a:p>
        </p:txBody>
      </p:sp>
      <p:pic>
        <p:nvPicPr>
          <p:cNvPr id="15" name="Picture 8" descr="adjustment Icon 2708936">
            <a:extLst>
              <a:ext uri="{FF2B5EF4-FFF2-40B4-BE49-F238E27FC236}">
                <a16:creationId xmlns:a16="http://schemas.microsoft.com/office/drawing/2014/main" id="{929AB2E5-A071-46E9-ABF8-CE3AE338CA2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3560" y="3540312"/>
            <a:ext cx="497456" cy="49745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8C79D7CA-A36F-48D5-972D-4833B47ED6A8}"/>
              </a:ext>
            </a:extLst>
          </p:cNvPr>
          <p:cNvSpPr>
            <a:spLocks noChangeArrowheads="1"/>
          </p:cNvSpPr>
          <p:nvPr/>
        </p:nvSpPr>
        <p:spPr bwMode="auto">
          <a:xfrm>
            <a:off x="2567608" y="5645051"/>
            <a:ext cx="664269" cy="664269"/>
          </a:xfrm>
          <a:prstGeom prst="ellipse">
            <a:avLst/>
          </a:prstGeom>
          <a:solidFill>
            <a:schemeClr val="bg1">
              <a:lumMod val="95000"/>
            </a:schemeClr>
          </a:solidFill>
          <a:ln w="50800">
            <a:solidFill>
              <a:schemeClr val="accent4">
                <a:lumMod val="75000"/>
                <a:alpha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1" i="1" u="none" strike="noStrike" kern="0" cap="none" spc="0" normalizeH="0" baseline="0" noProof="0">
              <a:ln>
                <a:noFill/>
              </a:ln>
              <a:solidFill>
                <a:srgbClr val="57565A"/>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F1870F1A-2E27-434D-A553-DF57A970867D}"/>
              </a:ext>
            </a:extLst>
          </p:cNvPr>
          <p:cNvSpPr>
            <a:spLocks noChangeArrowheads="1"/>
          </p:cNvSpPr>
          <p:nvPr/>
        </p:nvSpPr>
        <p:spPr bwMode="auto">
          <a:xfrm>
            <a:off x="2967381" y="4550979"/>
            <a:ext cx="664269" cy="664269"/>
          </a:xfrm>
          <a:prstGeom prst="ellipse">
            <a:avLst/>
          </a:prstGeom>
          <a:solidFill>
            <a:schemeClr val="bg1">
              <a:lumMod val="95000"/>
            </a:schemeClr>
          </a:solidFill>
          <a:ln w="50800">
            <a:solidFill>
              <a:schemeClr val="accent4">
                <a:lumMod val="75000"/>
                <a:alpha val="55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1" i="1" u="none" strike="noStrike" kern="0" cap="none" spc="0" normalizeH="0" baseline="0" noProof="0">
              <a:ln>
                <a:noFill/>
              </a:ln>
              <a:solidFill>
                <a:srgbClr val="57565A"/>
              </a:solidFill>
              <a:effectLst/>
              <a:uLnTx/>
              <a:uFillTx/>
              <a:latin typeface="Arial" panose="020B0604020202020204" pitchFamily="34" charset="0"/>
              <a:cs typeface="Arial" panose="020B0604020202020204" pitchFamily="34" charset="0"/>
            </a:endParaRPr>
          </a:p>
        </p:txBody>
      </p:sp>
      <p:pic>
        <p:nvPicPr>
          <p:cNvPr id="19" name="Picture 2" descr="renewable energy Icon 81668">
            <a:extLst>
              <a:ext uri="{FF2B5EF4-FFF2-40B4-BE49-F238E27FC236}">
                <a16:creationId xmlns:a16="http://schemas.microsoft.com/office/drawing/2014/main" id="{8B95D39B-5CCA-42FD-9452-A5E56D95122F}"/>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36110" y="2461194"/>
            <a:ext cx="403019" cy="403019"/>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descr="Bank">
            <a:extLst>
              <a:ext uri="{FF2B5EF4-FFF2-40B4-BE49-F238E27FC236}">
                <a16:creationId xmlns:a16="http://schemas.microsoft.com/office/drawing/2014/main" id="{0A270246-6027-449C-9BFA-2A6CD1D233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80419" y="4654513"/>
            <a:ext cx="457200" cy="457200"/>
          </a:xfrm>
          <a:prstGeom prst="rect">
            <a:avLst/>
          </a:prstGeom>
        </p:spPr>
      </p:pic>
      <p:pic>
        <p:nvPicPr>
          <p:cNvPr id="23" name="Graphic 22" descr="Train Tracks">
            <a:extLst>
              <a:ext uri="{FF2B5EF4-FFF2-40B4-BE49-F238E27FC236}">
                <a16:creationId xmlns:a16="http://schemas.microsoft.com/office/drawing/2014/main" id="{D1A2A7C1-6F71-4FCE-A4C2-AC987BE295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0860" y="5700779"/>
            <a:ext cx="552812" cy="552812"/>
          </a:xfrm>
          <a:prstGeom prst="rect">
            <a:avLst/>
          </a:prstGeom>
        </p:spPr>
      </p:pic>
      <p:pic>
        <p:nvPicPr>
          <p:cNvPr id="18" name="Graphic 17" descr="Windy outline">
            <a:extLst>
              <a:ext uri="{FF2B5EF4-FFF2-40B4-BE49-F238E27FC236}">
                <a16:creationId xmlns:a16="http://schemas.microsoft.com/office/drawing/2014/main" id="{85F09F99-EBA9-4EB3-9C13-B1A9D75130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75508" y="1377919"/>
            <a:ext cx="470927" cy="470927"/>
          </a:xfrm>
          <a:prstGeom prst="rect">
            <a:avLst/>
          </a:prstGeom>
        </p:spPr>
      </p:pic>
      <p:sp>
        <p:nvSpPr>
          <p:cNvPr id="4" name="Rectangle 3">
            <a:extLst>
              <a:ext uri="{FF2B5EF4-FFF2-40B4-BE49-F238E27FC236}">
                <a16:creationId xmlns:a16="http://schemas.microsoft.com/office/drawing/2014/main" id="{6BDCCCA7-5882-40EF-93DC-D1F33436BA33}"/>
              </a:ext>
            </a:extLst>
          </p:cNvPr>
          <p:cNvSpPr/>
          <p:nvPr/>
        </p:nvSpPr>
        <p:spPr>
          <a:xfrm>
            <a:off x="5229692" y="6547281"/>
            <a:ext cx="1917577" cy="310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70E4F4C-FBE7-30DF-8052-39000E51CD19}"/>
              </a:ext>
            </a:extLst>
          </p:cNvPr>
          <p:cNvSpPr txBox="1"/>
          <p:nvPr/>
        </p:nvSpPr>
        <p:spPr>
          <a:xfrm>
            <a:off x="5082916" y="4742381"/>
            <a:ext cx="6096000" cy="369332"/>
          </a:xfrm>
          <a:prstGeom prst="rect">
            <a:avLst/>
          </a:prstGeom>
          <a:noFill/>
        </p:spPr>
        <p:txBody>
          <a:bodyPr wrap="square">
            <a:spAutoFit/>
          </a:bodyPr>
          <a:lstStyle/>
          <a:p>
            <a:r>
              <a:rPr lang="en-GB">
                <a:hlinkClick r:id="rId13"/>
              </a:rPr>
              <a:t>Home Page - Anesco renewable energy and energy efficiency</a:t>
            </a:r>
            <a:endParaRPr lang="en-GB"/>
          </a:p>
        </p:txBody>
      </p:sp>
    </p:spTree>
    <p:extLst>
      <p:ext uri="{BB962C8B-B14F-4D97-AF65-F5344CB8AC3E}">
        <p14:creationId xmlns:p14="http://schemas.microsoft.com/office/powerpoint/2010/main" val="31554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7BE118-752B-9606-95B7-FD1F6A04DECF}"/>
              </a:ext>
            </a:extLst>
          </p:cNvPr>
          <p:cNvSpPr>
            <a:spLocks noGrp="1"/>
          </p:cNvSpPr>
          <p:nvPr>
            <p:ph type="title"/>
          </p:nvPr>
        </p:nvSpPr>
        <p:spPr/>
        <p:txBody>
          <a:bodyPr/>
          <a:lstStyle/>
          <a:p>
            <a:r>
              <a:rPr lang="en-GB" dirty="0"/>
              <a:t>Presentations by those in favour</a:t>
            </a:r>
            <a:endParaRPr lang="en-US" dirty="0"/>
          </a:p>
        </p:txBody>
      </p:sp>
      <p:sp>
        <p:nvSpPr>
          <p:cNvPr id="5" name="Content Placeholder 4">
            <a:extLst>
              <a:ext uri="{FF2B5EF4-FFF2-40B4-BE49-F238E27FC236}">
                <a16:creationId xmlns:a16="http://schemas.microsoft.com/office/drawing/2014/main" id="{7BC1D99A-99C8-7E9A-B3E4-C2D30DCB00F0}"/>
              </a:ext>
            </a:extLst>
          </p:cNvPr>
          <p:cNvSpPr>
            <a:spLocks noGrp="1"/>
          </p:cNvSpPr>
          <p:nvPr>
            <p:ph idx="1"/>
          </p:nvPr>
        </p:nvSpPr>
        <p:spPr>
          <a:xfrm>
            <a:off x="838200" y="1690688"/>
            <a:ext cx="10515600" cy="4351338"/>
          </a:xfrm>
        </p:spPr>
        <p:txBody>
          <a:bodyPr/>
          <a:lstStyle/>
          <a:p>
            <a:r>
              <a:rPr lang="en-US" dirty="0"/>
              <a:t>The only person who has contacted us to date is Mr Jens Buus who unfortunately cannot be with us tonight</a:t>
            </a:r>
          </a:p>
          <a:p>
            <a:r>
              <a:rPr lang="en-US" dirty="0"/>
              <a:t>However we have copies of his “Solar Power Facts” paper which you are welcome to pick up</a:t>
            </a:r>
          </a:p>
        </p:txBody>
      </p:sp>
    </p:spTree>
    <p:extLst>
      <p:ext uri="{BB962C8B-B14F-4D97-AF65-F5344CB8AC3E}">
        <p14:creationId xmlns:p14="http://schemas.microsoft.com/office/powerpoint/2010/main" val="253744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59F8-5B24-E10A-DA48-A5BCCA83DC70}"/>
              </a:ext>
            </a:extLst>
          </p:cNvPr>
          <p:cNvSpPr>
            <a:spLocks noGrp="1"/>
          </p:cNvSpPr>
          <p:nvPr>
            <p:ph type="title"/>
          </p:nvPr>
        </p:nvSpPr>
        <p:spPr/>
        <p:txBody>
          <a:bodyPr/>
          <a:lstStyle/>
          <a:p>
            <a:r>
              <a:rPr lang="en-GB" dirty="0"/>
              <a:t>Summary and Close</a:t>
            </a:r>
            <a:endParaRPr lang="en-US" dirty="0"/>
          </a:p>
        </p:txBody>
      </p:sp>
      <p:sp>
        <p:nvSpPr>
          <p:cNvPr id="3" name="Content Placeholder 2">
            <a:extLst>
              <a:ext uri="{FF2B5EF4-FFF2-40B4-BE49-F238E27FC236}">
                <a16:creationId xmlns:a16="http://schemas.microsoft.com/office/drawing/2014/main" id="{91F12B65-2599-B39D-6455-5B7AAA646AA2}"/>
              </a:ext>
            </a:extLst>
          </p:cNvPr>
          <p:cNvSpPr>
            <a:spLocks noGrp="1"/>
          </p:cNvSpPr>
          <p:nvPr>
            <p:ph idx="1"/>
          </p:nvPr>
        </p:nvSpPr>
        <p:spPr/>
        <p:txBody>
          <a:bodyPr/>
          <a:lstStyle/>
          <a:p>
            <a:r>
              <a:rPr lang="en-GB" dirty="0"/>
              <a:t>Sum up main points</a:t>
            </a:r>
          </a:p>
          <a:p>
            <a:r>
              <a:rPr lang="en-GB" dirty="0"/>
              <a:t>Ask for a show of hands</a:t>
            </a:r>
          </a:p>
          <a:p>
            <a:r>
              <a:rPr lang="en-GB" dirty="0"/>
              <a:t>Questions from the floor</a:t>
            </a:r>
          </a:p>
          <a:p>
            <a:r>
              <a:rPr lang="en-GB" dirty="0"/>
              <a:t>Close meeting</a:t>
            </a:r>
          </a:p>
          <a:p>
            <a:endParaRPr lang="en-GB" dirty="0"/>
          </a:p>
          <a:p>
            <a:r>
              <a:rPr lang="en-GB" dirty="0"/>
              <a:t>Coffee and informal discussion</a:t>
            </a:r>
            <a:endParaRPr lang="en-US" dirty="0"/>
          </a:p>
        </p:txBody>
      </p:sp>
    </p:spTree>
    <p:extLst>
      <p:ext uri="{BB962C8B-B14F-4D97-AF65-F5344CB8AC3E}">
        <p14:creationId xmlns:p14="http://schemas.microsoft.com/office/powerpoint/2010/main" val="3142320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942C-67DD-D27C-F9AA-91F3B08623FD}"/>
              </a:ext>
            </a:extLst>
          </p:cNvPr>
          <p:cNvSpPr>
            <a:spLocks noGrp="1"/>
          </p:cNvSpPr>
          <p:nvPr>
            <p:ph type="title"/>
          </p:nvPr>
        </p:nvSpPr>
        <p:spPr/>
        <p:txBody>
          <a:bodyPr/>
          <a:lstStyle/>
          <a:p>
            <a:r>
              <a:rPr lang="en-GB" dirty="0"/>
              <a:t>Introductions</a:t>
            </a:r>
            <a:endParaRPr lang="en-US" dirty="0"/>
          </a:p>
        </p:txBody>
      </p:sp>
      <p:sp>
        <p:nvSpPr>
          <p:cNvPr id="3" name="Content Placeholder 2">
            <a:extLst>
              <a:ext uri="{FF2B5EF4-FFF2-40B4-BE49-F238E27FC236}">
                <a16:creationId xmlns:a16="http://schemas.microsoft.com/office/drawing/2014/main" id="{DF8D37C5-537D-576F-4C04-67FA08E03229}"/>
              </a:ext>
            </a:extLst>
          </p:cNvPr>
          <p:cNvSpPr>
            <a:spLocks noGrp="1"/>
          </p:cNvSpPr>
          <p:nvPr>
            <p:ph idx="1"/>
          </p:nvPr>
        </p:nvSpPr>
        <p:spPr/>
        <p:txBody>
          <a:bodyPr/>
          <a:lstStyle/>
          <a:p>
            <a:r>
              <a:rPr lang="en-GB" dirty="0"/>
              <a:t>Roger Clark</a:t>
            </a:r>
          </a:p>
          <a:p>
            <a:r>
              <a:rPr lang="en-GB" dirty="0"/>
              <a:t>Carl Hamilton</a:t>
            </a:r>
          </a:p>
          <a:p>
            <a:r>
              <a:rPr lang="en-GB" dirty="0"/>
              <a:t>Pro Solar Presenters</a:t>
            </a:r>
            <a:endParaRPr lang="en-US" dirty="0"/>
          </a:p>
        </p:txBody>
      </p:sp>
    </p:spTree>
    <p:extLst>
      <p:ext uri="{BB962C8B-B14F-4D97-AF65-F5344CB8AC3E}">
        <p14:creationId xmlns:p14="http://schemas.microsoft.com/office/powerpoint/2010/main" val="576112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C1BE-B406-97DC-E3E1-FDFB28548640}"/>
              </a:ext>
            </a:extLst>
          </p:cNvPr>
          <p:cNvSpPr>
            <a:spLocks noGrp="1"/>
          </p:cNvSpPr>
          <p:nvPr>
            <p:ph type="title"/>
          </p:nvPr>
        </p:nvSpPr>
        <p:spPr/>
        <p:txBody>
          <a:bodyPr/>
          <a:lstStyle/>
          <a:p>
            <a:r>
              <a:rPr lang="en-GB" dirty="0"/>
              <a:t>Structure of Meeting</a:t>
            </a:r>
            <a:endParaRPr lang="en-US" dirty="0"/>
          </a:p>
        </p:txBody>
      </p:sp>
      <p:sp>
        <p:nvSpPr>
          <p:cNvPr id="3" name="Content Placeholder 2">
            <a:extLst>
              <a:ext uri="{FF2B5EF4-FFF2-40B4-BE49-F238E27FC236}">
                <a16:creationId xmlns:a16="http://schemas.microsoft.com/office/drawing/2014/main" id="{DEF1FFBE-A961-C94A-40B6-CA8EE58955E6}"/>
              </a:ext>
            </a:extLst>
          </p:cNvPr>
          <p:cNvSpPr>
            <a:spLocks noGrp="1"/>
          </p:cNvSpPr>
          <p:nvPr>
            <p:ph idx="1"/>
          </p:nvPr>
        </p:nvSpPr>
        <p:spPr>
          <a:xfrm>
            <a:off x="414950" y="1559209"/>
            <a:ext cx="11127463" cy="4505925"/>
          </a:xfrm>
        </p:spPr>
        <p:txBody>
          <a:bodyPr>
            <a:normAutofit lnSpcReduction="10000"/>
          </a:bodyPr>
          <a:lstStyle/>
          <a:p>
            <a:r>
              <a:rPr lang="en-GB" sz="2400" kern="100" dirty="0">
                <a:effectLst/>
                <a:latin typeface="Aptos" panose="020B0004020202020204" pitchFamily="34" charset="0"/>
                <a:ea typeface="Times New Roman" panose="02020603050405020304" pitchFamily="18" charset="0"/>
                <a:cs typeface="Times New Roman" panose="02020603050405020304" pitchFamily="18" charset="0"/>
              </a:rPr>
              <a:t>The first speaker will be councillor Roger Clark who will give a presentation to remind us all of the history of the Solar Farm application and outline the parish council submission opposing the application.</a:t>
            </a:r>
          </a:p>
          <a:p>
            <a:r>
              <a:rPr lang="en-GB" sz="2400" kern="100" dirty="0">
                <a:latin typeface="Aptos" panose="020B0004020202020204" pitchFamily="34" charset="0"/>
                <a:ea typeface="Times New Roman" panose="02020603050405020304" pitchFamily="18" charset="0"/>
                <a:cs typeface="Times New Roman" panose="02020603050405020304" pitchFamily="18" charset="0"/>
              </a:rPr>
              <a:t>Carl Hamilton will outline the changes proposed by </a:t>
            </a:r>
            <a:r>
              <a:rPr lang="en-GB" sz="2400" kern="100" dirty="0" err="1">
                <a:latin typeface="Aptos" panose="020B0004020202020204" pitchFamily="34" charset="0"/>
                <a:ea typeface="Times New Roman" panose="02020603050405020304" pitchFamily="18" charset="0"/>
                <a:cs typeface="Times New Roman" panose="02020603050405020304" pitchFamily="18" charset="0"/>
              </a:rPr>
              <a:t>Anesco</a:t>
            </a:r>
            <a:r>
              <a:rPr lang="en-GB" sz="2400" kern="100" dirty="0">
                <a:latin typeface="Aptos" panose="020B0004020202020204" pitchFamily="34" charset="0"/>
                <a:ea typeface="Times New Roman" panose="02020603050405020304" pitchFamily="18" charset="0"/>
                <a:cs typeface="Times New Roman" panose="02020603050405020304" pitchFamily="18" charset="0"/>
              </a:rPr>
              <a:t>.</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GB" sz="2400" kern="100" dirty="0">
                <a:effectLst/>
                <a:latin typeface="Aptos" panose="020B0004020202020204" pitchFamily="34" charset="0"/>
                <a:ea typeface="Times New Roman" panose="02020603050405020304" pitchFamily="18" charset="0"/>
                <a:cs typeface="Times New Roman" panose="02020603050405020304" pitchFamily="18" charset="0"/>
              </a:rPr>
              <a:t>Following this there will be an opportunity for those in favour to speak. We asked them in advance to book their slot in the overall agenda.</a:t>
            </a:r>
          </a:p>
          <a:p>
            <a:pPr lvl="1"/>
            <a:r>
              <a:rPr lang="en-GB" kern="100" dirty="0">
                <a:latin typeface="Aptos" panose="020B0004020202020204" pitchFamily="34" charset="0"/>
                <a:ea typeface="Times New Roman" panose="02020603050405020304" pitchFamily="18" charset="0"/>
                <a:cs typeface="Times New Roman" panose="02020603050405020304" pitchFamily="18" charset="0"/>
              </a:rPr>
              <a:t>All speakers will have a maximum of 15 minutes to speak after which they will be asked to stop, even if they haven’t finished.</a:t>
            </a:r>
          </a:p>
          <a:p>
            <a:pPr lvl="1"/>
            <a:r>
              <a:rPr lang="en-GB" kern="100" dirty="0">
                <a:effectLst/>
                <a:latin typeface="Aptos" panose="020B0004020202020204" pitchFamily="34" charset="0"/>
                <a:ea typeface="Times New Roman" panose="02020603050405020304" pitchFamily="18" charset="0"/>
                <a:cs typeface="Times New Roman" panose="02020603050405020304" pitchFamily="18" charset="0"/>
              </a:rPr>
              <a:t>The PC will advise individuals and groups how they can make their voice heard, especially if they disagree with the PCs point of view.</a:t>
            </a:r>
          </a:p>
          <a:p>
            <a:r>
              <a:rPr lang="en-GB" sz="2400" kern="100" dirty="0">
                <a:effectLst/>
                <a:latin typeface="Aptos" panose="020B0004020202020204" pitchFamily="34" charset="0"/>
                <a:ea typeface="Times New Roman" panose="02020603050405020304" pitchFamily="18" charset="0"/>
                <a:cs typeface="Times New Roman" panose="02020603050405020304" pitchFamily="18" charset="0"/>
              </a:rPr>
              <a:t>The meeting will then close but coffee will be available to enjoy over an informal chat.</a:t>
            </a:r>
          </a:p>
        </p:txBody>
      </p:sp>
    </p:spTree>
    <p:extLst>
      <p:ext uri="{BB962C8B-B14F-4D97-AF65-F5344CB8AC3E}">
        <p14:creationId xmlns:p14="http://schemas.microsoft.com/office/powerpoint/2010/main" val="141892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6483-200B-886D-A00A-1D5A2C1B93EF}"/>
              </a:ext>
            </a:extLst>
          </p:cNvPr>
          <p:cNvSpPr>
            <a:spLocks noGrp="1"/>
          </p:cNvSpPr>
          <p:nvPr>
            <p:ph type="title"/>
          </p:nvPr>
        </p:nvSpPr>
        <p:spPr/>
        <p:txBody>
          <a:bodyPr/>
          <a:lstStyle/>
          <a:p>
            <a:r>
              <a:rPr lang="en-GB" dirty="0"/>
              <a:t>History</a:t>
            </a:r>
          </a:p>
        </p:txBody>
      </p:sp>
      <p:sp>
        <p:nvSpPr>
          <p:cNvPr id="3" name="Content Placeholder 2">
            <a:extLst>
              <a:ext uri="{FF2B5EF4-FFF2-40B4-BE49-F238E27FC236}">
                <a16:creationId xmlns:a16="http://schemas.microsoft.com/office/drawing/2014/main" id="{6FE81E89-D69E-3642-C10E-FE5ABFADEDD1}"/>
              </a:ext>
            </a:extLst>
          </p:cNvPr>
          <p:cNvSpPr>
            <a:spLocks noGrp="1"/>
          </p:cNvSpPr>
          <p:nvPr>
            <p:ph idx="1"/>
          </p:nvPr>
        </p:nvSpPr>
        <p:spPr/>
        <p:txBody>
          <a:bodyPr/>
          <a:lstStyle/>
          <a:p>
            <a:r>
              <a:rPr lang="en-GB" dirty="0"/>
              <a:t>Councillor Roger Clarke will now take you through a short history of the project to date</a:t>
            </a:r>
          </a:p>
        </p:txBody>
      </p:sp>
    </p:spTree>
    <p:extLst>
      <p:ext uri="{BB962C8B-B14F-4D97-AF65-F5344CB8AC3E}">
        <p14:creationId xmlns:p14="http://schemas.microsoft.com/office/powerpoint/2010/main" val="364520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88BF-0177-2855-BD56-96792AE956AF}"/>
              </a:ext>
            </a:extLst>
          </p:cNvPr>
          <p:cNvSpPr>
            <a:spLocks noGrp="1"/>
          </p:cNvSpPr>
          <p:nvPr>
            <p:ph type="title"/>
          </p:nvPr>
        </p:nvSpPr>
        <p:spPr/>
        <p:txBody>
          <a:bodyPr/>
          <a:lstStyle/>
          <a:p>
            <a:r>
              <a:rPr lang="en-GB" dirty="0"/>
              <a:t>Submission to WNC (West Northants Council)</a:t>
            </a:r>
          </a:p>
        </p:txBody>
      </p:sp>
      <p:sp>
        <p:nvSpPr>
          <p:cNvPr id="3" name="Content Placeholder 2">
            <a:extLst>
              <a:ext uri="{FF2B5EF4-FFF2-40B4-BE49-F238E27FC236}">
                <a16:creationId xmlns:a16="http://schemas.microsoft.com/office/drawing/2014/main" id="{A406FD43-8C2F-1F56-F914-F75B77FDEC44}"/>
              </a:ext>
            </a:extLst>
          </p:cNvPr>
          <p:cNvSpPr>
            <a:spLocks noGrp="1"/>
          </p:cNvSpPr>
          <p:nvPr>
            <p:ph idx="1"/>
          </p:nvPr>
        </p:nvSpPr>
        <p:spPr/>
        <p:txBody>
          <a:bodyPr/>
          <a:lstStyle/>
          <a:p>
            <a:r>
              <a:rPr lang="en-GB" dirty="0"/>
              <a:t>Roger will now explain what we submitted to WNC on the 22</a:t>
            </a:r>
            <a:r>
              <a:rPr lang="en-GB" baseline="30000" dirty="0"/>
              <a:t>nd</a:t>
            </a:r>
            <a:r>
              <a:rPr lang="en-GB" dirty="0"/>
              <a:t> August 2025</a:t>
            </a:r>
          </a:p>
        </p:txBody>
      </p:sp>
    </p:spTree>
    <p:extLst>
      <p:ext uri="{BB962C8B-B14F-4D97-AF65-F5344CB8AC3E}">
        <p14:creationId xmlns:p14="http://schemas.microsoft.com/office/powerpoint/2010/main" val="3493459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97F8-2BF3-D1B5-6D22-7716385096FB}"/>
              </a:ext>
            </a:extLst>
          </p:cNvPr>
          <p:cNvSpPr>
            <a:spLocks noGrp="1"/>
          </p:cNvSpPr>
          <p:nvPr>
            <p:ph type="title"/>
          </p:nvPr>
        </p:nvSpPr>
        <p:spPr/>
        <p:txBody>
          <a:bodyPr/>
          <a:lstStyle/>
          <a:p>
            <a:r>
              <a:rPr lang="en-GB" dirty="0"/>
              <a:t>2025 submission by Anesco</a:t>
            </a:r>
          </a:p>
        </p:txBody>
      </p:sp>
      <p:sp>
        <p:nvSpPr>
          <p:cNvPr id="3" name="Content Placeholder 2">
            <a:extLst>
              <a:ext uri="{FF2B5EF4-FFF2-40B4-BE49-F238E27FC236}">
                <a16:creationId xmlns:a16="http://schemas.microsoft.com/office/drawing/2014/main" id="{D25AF1D3-930B-1502-41DC-064C978F0AD8}"/>
              </a:ext>
            </a:extLst>
          </p:cNvPr>
          <p:cNvSpPr>
            <a:spLocks noGrp="1"/>
          </p:cNvSpPr>
          <p:nvPr>
            <p:ph idx="1"/>
          </p:nvPr>
        </p:nvSpPr>
        <p:spPr/>
        <p:txBody>
          <a:bodyPr/>
          <a:lstStyle/>
          <a:p>
            <a:r>
              <a:rPr lang="en-GB" dirty="0"/>
              <a:t>The following slides were all provided by Anesco and have not been altered in any way.</a:t>
            </a:r>
          </a:p>
        </p:txBody>
      </p:sp>
    </p:spTree>
    <p:extLst>
      <p:ext uri="{BB962C8B-B14F-4D97-AF65-F5344CB8AC3E}">
        <p14:creationId xmlns:p14="http://schemas.microsoft.com/office/powerpoint/2010/main" val="139260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B4CF75-AC72-EA6E-1C4F-0CFF6E23A62C}"/>
              </a:ext>
            </a:extLst>
          </p:cNvPr>
          <p:cNvPicPr>
            <a:picLocks noChangeAspect="1"/>
          </p:cNvPicPr>
          <p:nvPr/>
        </p:nvPicPr>
        <p:blipFill rotWithShape="1">
          <a:blip r:embed="rId3"/>
          <a:srcRect t="27993" r="19432" b="10873"/>
          <a:stretch/>
        </p:blipFill>
        <p:spPr>
          <a:xfrm>
            <a:off x="5122814" y="10"/>
            <a:ext cx="7069186" cy="6857990"/>
          </a:xfrm>
          <a:prstGeom prst="rect">
            <a:avLst/>
          </a:prstGeom>
        </p:spPr>
      </p:pic>
      <p:pic>
        <p:nvPicPr>
          <p:cNvPr id="5" name="Picture 2" descr="Anesco: Investment rounds, top customers, partners and investors ...">
            <a:extLst>
              <a:ext uri="{FF2B5EF4-FFF2-40B4-BE49-F238E27FC236}">
                <a16:creationId xmlns:a16="http://schemas.microsoft.com/office/drawing/2014/main" id="{980CC9FA-AFF8-7D7E-B851-610F25A95F19}"/>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906736" y="5648618"/>
            <a:ext cx="1165850" cy="4617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9B8B1D5-37AA-6B72-E8FE-E1EF415ECBB9}"/>
              </a:ext>
            </a:extLst>
          </p:cNvPr>
          <p:cNvSpPr txBox="1">
            <a:spLocks/>
          </p:cNvSpPr>
          <p:nvPr/>
        </p:nvSpPr>
        <p:spPr>
          <a:xfrm>
            <a:off x="830589" y="2363860"/>
            <a:ext cx="4012315" cy="600009"/>
          </a:xfrm>
          <a:prstGeom prst="rect">
            <a:avLst/>
          </a:prstGeom>
          <a:ln>
            <a:noFill/>
          </a:ln>
        </p:spPr>
        <p:txBody>
          <a:bodyPr vert="horz" lIns="0" tIns="0" rIns="0" bIns="0" rtlCol="0" anchor="b">
            <a:noAutofit/>
          </a:bodyPr>
          <a:lstStyle>
            <a:lvl1pPr algn="ctr" defTabSz="609585" rtl="0" eaLnBrk="1" latinLnBrk="0" hangingPunct="1">
              <a:spcBef>
                <a:spcPct val="0"/>
              </a:spcBef>
              <a:buNone/>
              <a:defRPr sz="6000" kern="1200">
                <a:solidFill>
                  <a:schemeClr val="tx1"/>
                </a:solidFill>
                <a:latin typeface="Arial"/>
                <a:ea typeface="+mj-ea"/>
                <a:cs typeface="Arial"/>
              </a:defRPr>
            </a:lvl1pPr>
          </a:lstStyle>
          <a:p>
            <a:pPr algn="l"/>
            <a:r>
              <a:rPr lang="en-US" sz="5000" b="1">
                <a:latin typeface="+mj-lt"/>
              </a:rPr>
              <a:t>Gayton Solar  </a:t>
            </a:r>
            <a:endParaRPr lang="en-GB" sz="5000" b="1">
              <a:latin typeface="+mj-lt"/>
              <a:ea typeface="Calibri Light"/>
            </a:endParaRPr>
          </a:p>
        </p:txBody>
      </p:sp>
      <p:sp>
        <p:nvSpPr>
          <p:cNvPr id="2" name="Subtitle 2">
            <a:extLst>
              <a:ext uri="{FF2B5EF4-FFF2-40B4-BE49-F238E27FC236}">
                <a16:creationId xmlns:a16="http://schemas.microsoft.com/office/drawing/2014/main" id="{29F1FCC3-A517-902D-9C2B-EF58C13E9E9D}"/>
              </a:ext>
            </a:extLst>
          </p:cNvPr>
          <p:cNvSpPr txBox="1">
            <a:spLocks/>
          </p:cNvSpPr>
          <p:nvPr/>
        </p:nvSpPr>
        <p:spPr>
          <a:xfrm>
            <a:off x="288945" y="5013507"/>
            <a:ext cx="4750194" cy="10969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t>One Step Closer to Achieving Net Zero and Addressing the UK Climate Emergency</a:t>
            </a:r>
          </a:p>
        </p:txBody>
      </p:sp>
    </p:spTree>
    <p:extLst>
      <p:ext uri="{BB962C8B-B14F-4D97-AF65-F5344CB8AC3E}">
        <p14:creationId xmlns:p14="http://schemas.microsoft.com/office/powerpoint/2010/main" val="275096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702FD-76E8-8192-27D1-A67129FFCD9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8EBAB48-5F23-88A0-88E2-B459C2887616}"/>
              </a:ext>
            </a:extLst>
          </p:cNvPr>
          <p:cNvSpPr>
            <a:spLocks noGrp="1"/>
          </p:cNvSpPr>
          <p:nvPr>
            <p:ph type="title"/>
          </p:nvPr>
        </p:nvSpPr>
        <p:spPr>
          <a:xfrm>
            <a:off x="174660" y="479921"/>
            <a:ext cx="11842679" cy="1679215"/>
          </a:xfrm>
        </p:spPr>
        <p:txBody>
          <a:bodyPr>
            <a:normAutofit/>
          </a:bodyPr>
          <a:lstStyle/>
          <a:p>
            <a:r>
              <a:rPr lang="en-US" sz="3200">
                <a:solidFill>
                  <a:schemeClr val="tx1"/>
                </a:solidFill>
              </a:rPr>
              <a:t>Introduction</a:t>
            </a:r>
            <a:br>
              <a:rPr lang="en-US" sz="3200">
                <a:solidFill>
                  <a:schemeClr val="tx1"/>
                </a:solidFill>
              </a:rPr>
            </a:br>
            <a:br>
              <a:rPr lang="en-GB" sz="3200">
                <a:solidFill>
                  <a:schemeClr val="tx1"/>
                </a:solidFill>
              </a:rPr>
            </a:br>
            <a:endParaRPr lang="en-US" sz="3200">
              <a:solidFill>
                <a:schemeClr val="tx1"/>
              </a:solidFill>
              <a:ea typeface="Calibri Light"/>
              <a:cs typeface="Calibri Light"/>
            </a:endParaRPr>
          </a:p>
        </p:txBody>
      </p:sp>
      <p:sp>
        <p:nvSpPr>
          <p:cNvPr id="7" name="TextBox 6">
            <a:extLst>
              <a:ext uri="{FF2B5EF4-FFF2-40B4-BE49-F238E27FC236}">
                <a16:creationId xmlns:a16="http://schemas.microsoft.com/office/drawing/2014/main" id="{E49013D6-B897-6189-2089-A37ED6D7F2BD}"/>
              </a:ext>
            </a:extLst>
          </p:cNvPr>
          <p:cNvSpPr txBox="1"/>
          <p:nvPr/>
        </p:nvSpPr>
        <p:spPr>
          <a:xfrm>
            <a:off x="275476" y="1343835"/>
            <a:ext cx="10103765" cy="255454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GB" sz="2000">
                <a:latin typeface="+mj-lt"/>
              </a:rPr>
              <a:t>Anesco are preparing a new planning application to be submitted in late June early July.</a:t>
            </a:r>
            <a:endParaRPr lang="en-GB" sz="2000">
              <a:latin typeface="+mj-lt"/>
              <a:ea typeface="Calibri Light"/>
              <a:cs typeface="Calibri Light"/>
            </a:endParaRPr>
          </a:p>
          <a:p>
            <a:pPr marL="285750" indent="-285750">
              <a:spcAft>
                <a:spcPts val="600"/>
              </a:spcAft>
              <a:buFont typeface="Arial" panose="020B0604020202020204" pitchFamily="34" charset="0"/>
              <a:buChar char="•"/>
            </a:pPr>
            <a:r>
              <a:rPr lang="en-GB" sz="2000">
                <a:latin typeface="+mj-lt"/>
                <a:ea typeface="Calibri Light"/>
                <a:cs typeface="Calibri Light"/>
              </a:rPr>
              <a:t>The decision to submit a new application has been made after considering the progress of the Judicial Review  and in the context of significant reforms to the UK’s grid connection process.</a:t>
            </a:r>
          </a:p>
          <a:p>
            <a:pPr marL="285750" indent="-285750">
              <a:spcAft>
                <a:spcPts val="600"/>
              </a:spcAft>
              <a:buFont typeface="Arial" panose="020B0604020202020204" pitchFamily="34" charset="0"/>
              <a:buChar char="•"/>
            </a:pPr>
            <a:r>
              <a:rPr lang="en-GB" sz="2000">
                <a:latin typeface="+mj-lt"/>
                <a:ea typeface="Calibri Light"/>
                <a:cs typeface="Calibri Light"/>
              </a:rPr>
              <a:t>These 2 major factors have resulted in a shortened timeframe for a planning submission which has compromised the ability to hold a comprehensive community consultation programme.</a:t>
            </a:r>
          </a:p>
          <a:p>
            <a:pPr marL="285750" indent="-285750">
              <a:spcAft>
                <a:spcPts val="600"/>
              </a:spcAft>
              <a:buFont typeface="Arial" panose="020B0604020202020204" pitchFamily="34" charset="0"/>
              <a:buChar char="•"/>
            </a:pPr>
            <a:endParaRPr lang="en-GB" sz="2000" b="1">
              <a:solidFill>
                <a:srgbClr val="78BE20"/>
              </a:solidFill>
              <a:latin typeface="+mj-lt"/>
              <a:ea typeface="Calibri Light"/>
              <a:cs typeface="Calibri Light"/>
            </a:endParaRPr>
          </a:p>
          <a:p>
            <a:pPr>
              <a:spcAft>
                <a:spcPts val="600"/>
              </a:spcAft>
            </a:pPr>
            <a:endParaRPr lang="en-GB" sz="2000">
              <a:solidFill>
                <a:srgbClr val="78BE20"/>
              </a:solidFill>
              <a:latin typeface="+mj-lt"/>
            </a:endParaRPr>
          </a:p>
        </p:txBody>
      </p:sp>
    </p:spTree>
    <p:extLst>
      <p:ext uri="{BB962C8B-B14F-4D97-AF65-F5344CB8AC3E}">
        <p14:creationId xmlns:p14="http://schemas.microsoft.com/office/powerpoint/2010/main" val="1570004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8ADC-FEB6-50F0-8960-46FE3EB2661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6CCD402-57C6-31DA-FDC5-084BF61645C5}"/>
              </a:ext>
            </a:extLst>
          </p:cNvPr>
          <p:cNvSpPr>
            <a:spLocks noGrp="1"/>
          </p:cNvSpPr>
          <p:nvPr>
            <p:ph type="title"/>
          </p:nvPr>
        </p:nvSpPr>
        <p:spPr>
          <a:xfrm>
            <a:off x="174660" y="479921"/>
            <a:ext cx="11842679" cy="763663"/>
          </a:xfrm>
        </p:spPr>
        <p:txBody>
          <a:bodyPr>
            <a:normAutofit/>
          </a:bodyPr>
          <a:lstStyle/>
          <a:p>
            <a:r>
              <a:rPr lang="en-US" sz="3200">
                <a:solidFill>
                  <a:schemeClr val="tx1"/>
                </a:solidFill>
              </a:rPr>
              <a:t>UK Grid Connection Reform</a:t>
            </a:r>
          </a:p>
        </p:txBody>
      </p:sp>
      <p:sp>
        <p:nvSpPr>
          <p:cNvPr id="7" name="TextBox 6">
            <a:extLst>
              <a:ext uri="{FF2B5EF4-FFF2-40B4-BE49-F238E27FC236}">
                <a16:creationId xmlns:a16="http://schemas.microsoft.com/office/drawing/2014/main" id="{6126944C-691A-F107-C410-985E6796D3D7}"/>
              </a:ext>
            </a:extLst>
          </p:cNvPr>
          <p:cNvSpPr txBox="1"/>
          <p:nvPr/>
        </p:nvSpPr>
        <p:spPr>
          <a:xfrm>
            <a:off x="293764" y="1133356"/>
            <a:ext cx="11322966" cy="5016758"/>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endParaRPr lang="en-GB" sz="1600" b="0" i="0">
              <a:effectLst/>
              <a:latin typeface="Segoe Sans"/>
            </a:endParaRPr>
          </a:p>
          <a:p>
            <a:pPr marL="285750" indent="-285750">
              <a:spcAft>
                <a:spcPts val="600"/>
              </a:spcAft>
              <a:buFont typeface="Arial" panose="020B0604020202020204" pitchFamily="34" charset="0"/>
              <a:buChar char="•"/>
            </a:pPr>
            <a:r>
              <a:rPr lang="en-GB" sz="2000">
                <a:latin typeface="+mj-lt"/>
                <a:ea typeface="Calibri Light"/>
                <a:cs typeface="Calibri Light"/>
              </a:rPr>
              <a:t>T</a:t>
            </a:r>
            <a:r>
              <a:rPr lang="en-GB">
                <a:latin typeface="+mj-lt"/>
                <a:ea typeface="Calibri Light"/>
                <a:cs typeface="Calibri Light"/>
              </a:rPr>
              <a:t>he National Energy System Operator (NESO) launched significant reforms to the UK’s electricity grid connection process in 2025 to address long-standing delays and inefficiencies.</a:t>
            </a:r>
          </a:p>
          <a:p>
            <a:pPr marL="285750" indent="-285750">
              <a:spcAft>
                <a:spcPts val="600"/>
              </a:spcAft>
              <a:buFont typeface="Arial" panose="020B0604020202020204" pitchFamily="34" charset="0"/>
              <a:buChar char="•"/>
            </a:pPr>
            <a:r>
              <a:rPr lang="en-GB" b="1">
                <a:latin typeface="+mj-lt"/>
                <a:ea typeface="Calibri Light"/>
                <a:cs typeface="Calibri Light"/>
              </a:rPr>
              <a:t>Key Reform Measures</a:t>
            </a:r>
          </a:p>
          <a:p>
            <a:pPr marL="742950" lvl="1" indent="-285750">
              <a:spcAft>
                <a:spcPts val="600"/>
              </a:spcAft>
              <a:buFont typeface="Arial" panose="020B0604020202020204" pitchFamily="34" charset="0"/>
              <a:buChar char="•"/>
            </a:pPr>
            <a:r>
              <a:rPr lang="en-GB">
                <a:latin typeface="+mj-lt"/>
                <a:ea typeface="Calibri Light"/>
                <a:cs typeface="Calibri Light"/>
              </a:rPr>
              <a:t>Applications will be assessed during designated windows.</a:t>
            </a:r>
          </a:p>
          <a:p>
            <a:pPr marL="1200150" lvl="2" indent="-285750">
              <a:spcAft>
                <a:spcPts val="600"/>
              </a:spcAft>
              <a:buFont typeface="Arial" panose="020B0604020202020204" pitchFamily="34" charset="0"/>
              <a:buChar char="•"/>
            </a:pPr>
            <a:r>
              <a:rPr lang="en-GB">
                <a:latin typeface="+mj-lt"/>
                <a:ea typeface="Calibri Light"/>
                <a:cs typeface="Calibri Light"/>
              </a:rPr>
              <a:t>First window closes on 29th July 2025, the next being approximately 6 months later</a:t>
            </a:r>
          </a:p>
          <a:p>
            <a:pPr marL="1200150" lvl="2" indent="-285750">
              <a:spcAft>
                <a:spcPts val="600"/>
              </a:spcAft>
              <a:buFont typeface="Arial" panose="020B0604020202020204" pitchFamily="34" charset="0"/>
              <a:buChar char="•"/>
            </a:pPr>
            <a:r>
              <a:rPr lang="en-GB">
                <a:latin typeface="+mj-lt"/>
                <a:ea typeface="Calibri Light"/>
                <a:cs typeface="Calibri Light"/>
              </a:rPr>
              <a:t>Structured steps take place to ensure only viable and strategically aligned projects move forward.</a:t>
            </a:r>
          </a:p>
          <a:p>
            <a:pPr marL="1200150" lvl="2" indent="-285750">
              <a:spcAft>
                <a:spcPts val="600"/>
              </a:spcAft>
              <a:buFont typeface="Arial" panose="020B0604020202020204" pitchFamily="34" charset="0"/>
              <a:buChar char="•"/>
            </a:pPr>
            <a:r>
              <a:rPr lang="en-GB">
                <a:latin typeface="+mj-lt"/>
                <a:ea typeface="Calibri Light"/>
                <a:cs typeface="Calibri Light"/>
              </a:rPr>
              <a:t>Evidence must be submitted to demonstrate progress, importantly a </a:t>
            </a:r>
            <a:r>
              <a:rPr lang="en-GB" b="1">
                <a:latin typeface="+mj-lt"/>
                <a:ea typeface="Calibri Light"/>
                <a:cs typeface="Calibri Light"/>
              </a:rPr>
              <a:t>validated planning application</a:t>
            </a:r>
            <a:r>
              <a:rPr lang="en-GB">
                <a:latin typeface="+mj-lt"/>
                <a:ea typeface="Calibri Light"/>
                <a:cs typeface="Calibri Light"/>
              </a:rPr>
              <a:t> is a key criteria for this window only, as it protects the project and guarantees a grid offer.</a:t>
            </a:r>
          </a:p>
          <a:p>
            <a:pPr marL="1200150" lvl="2" indent="-285750">
              <a:spcAft>
                <a:spcPts val="600"/>
              </a:spcAft>
              <a:buFont typeface="Arial" panose="020B0604020202020204" pitchFamily="34" charset="0"/>
              <a:buChar char="•"/>
            </a:pPr>
            <a:r>
              <a:rPr lang="en-GB">
                <a:latin typeface="+mj-lt"/>
                <a:ea typeface="Calibri Light"/>
                <a:cs typeface="Calibri Light"/>
              </a:rPr>
              <a:t>The project being validated along with the current grid connection agreement for Gayton ensures the project is given a high priority position in the reassessment of the connection queue.  The queue consists of all projects that have requested a grid connection and meet the criteria below.</a:t>
            </a:r>
          </a:p>
          <a:p>
            <a:pPr marL="742950" lvl="1" indent="-285750">
              <a:spcAft>
                <a:spcPts val="600"/>
              </a:spcAft>
              <a:buFont typeface="Arial" panose="020B0604020202020204" pitchFamily="34" charset="0"/>
              <a:buChar char="•"/>
            </a:pPr>
            <a:r>
              <a:rPr lang="en-GB">
                <a:latin typeface="+mj-lt"/>
                <a:ea typeface="Calibri Light"/>
                <a:cs typeface="Calibri Light"/>
              </a:rPr>
              <a:t>Projects must meet 2 criteria</a:t>
            </a:r>
          </a:p>
          <a:p>
            <a:pPr marL="1200150" lvl="2" indent="-285750">
              <a:spcAft>
                <a:spcPts val="600"/>
              </a:spcAft>
              <a:buFont typeface="Arial" panose="020B0604020202020204" pitchFamily="34" charset="0"/>
              <a:buChar char="•"/>
            </a:pPr>
            <a:r>
              <a:rPr lang="en-GB" b="1">
                <a:latin typeface="+mj-lt"/>
                <a:ea typeface="Calibri Light"/>
                <a:cs typeface="Calibri Light"/>
              </a:rPr>
              <a:t>Gate 2 Readiness Criteria</a:t>
            </a:r>
            <a:r>
              <a:rPr lang="en-GB">
                <a:latin typeface="+mj-lt"/>
                <a:ea typeface="Calibri Light"/>
                <a:cs typeface="Calibri Light"/>
              </a:rPr>
              <a:t>: Demonstrating technical readiness.</a:t>
            </a:r>
          </a:p>
          <a:p>
            <a:pPr marL="1200150" lvl="2" indent="-285750">
              <a:spcAft>
                <a:spcPts val="600"/>
              </a:spcAft>
              <a:buFont typeface="Arial" panose="020B0604020202020204" pitchFamily="34" charset="0"/>
              <a:buChar char="•"/>
            </a:pPr>
            <a:r>
              <a:rPr lang="en-GB" b="1">
                <a:latin typeface="+mj-lt"/>
                <a:ea typeface="Calibri Light"/>
                <a:cs typeface="Calibri Light"/>
              </a:rPr>
              <a:t>Gate 2 Strategic Alignment Criteria</a:t>
            </a:r>
            <a:r>
              <a:rPr lang="en-GB">
                <a:latin typeface="+mj-lt"/>
                <a:ea typeface="Calibri Light"/>
                <a:cs typeface="Calibri Light"/>
              </a:rPr>
              <a:t>: Aligning with national energy strategies in the Clean Power 2030 Plan</a:t>
            </a:r>
          </a:p>
        </p:txBody>
      </p:sp>
    </p:spTree>
    <p:extLst>
      <p:ext uri="{BB962C8B-B14F-4D97-AF65-F5344CB8AC3E}">
        <p14:creationId xmlns:p14="http://schemas.microsoft.com/office/powerpoint/2010/main" val="3831939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TotalTime>
  <Words>997</Words>
  <Application>Microsoft Office PowerPoint</Application>
  <PresentationFormat>Widescreen</PresentationFormat>
  <Paragraphs>88</Paragraphs>
  <Slides>16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Calibri Light</vt:lpstr>
      <vt:lpstr>Segoe Sans</vt:lpstr>
      <vt:lpstr>Office Theme</vt:lpstr>
      <vt:lpstr>Gayton Village Meeting Regarding Solar Farm Application</vt:lpstr>
      <vt:lpstr>Introductions</vt:lpstr>
      <vt:lpstr>Structure of Meeting</vt:lpstr>
      <vt:lpstr>History</vt:lpstr>
      <vt:lpstr>Submission to WNC (West Northants Council)</vt:lpstr>
      <vt:lpstr>2025 submission by Anesco</vt:lpstr>
      <vt:lpstr>PowerPoint Presentation</vt:lpstr>
      <vt:lpstr>Introduction  </vt:lpstr>
      <vt:lpstr>UK Grid Connection Reform</vt:lpstr>
      <vt:lpstr>Key Dates  </vt:lpstr>
      <vt:lpstr>PowerPoint Presentation</vt:lpstr>
      <vt:lpstr>PowerPoint Presentation</vt:lpstr>
      <vt:lpstr>Benefits from the proposed scheme</vt:lpstr>
      <vt:lpstr>Thank you for your time.   Please contact projectdevelopment@anesco.co.uk  </vt:lpstr>
      <vt:lpstr>Presentations by those in favour</vt:lpstr>
      <vt:lpstr>Summary and Close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Hamilton</dc:creator>
  <cp:lastModifiedBy>David Burrows</cp:lastModifiedBy>
  <cp:revision>27</cp:revision>
  <dcterms:created xsi:type="dcterms:W3CDTF">2025-07-29T18:11:52Z</dcterms:created>
  <dcterms:modified xsi:type="dcterms:W3CDTF">2025-08-28T18:00:14Z</dcterms:modified>
</cp:coreProperties>
</file>